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sldIdLst>
    <p:sldId id="350" r:id="rId2"/>
    <p:sldId id="302" r:id="rId3"/>
    <p:sldId id="358" r:id="rId4"/>
    <p:sldId id="307" r:id="rId5"/>
    <p:sldId id="2395" r:id="rId6"/>
    <p:sldId id="450" r:id="rId7"/>
    <p:sldId id="2480" r:id="rId8"/>
    <p:sldId id="2481" r:id="rId9"/>
    <p:sldId id="2482" r:id="rId10"/>
    <p:sldId id="2483" r:id="rId11"/>
    <p:sldId id="2484" r:id="rId12"/>
    <p:sldId id="2485" r:id="rId13"/>
    <p:sldId id="2486" r:id="rId14"/>
    <p:sldId id="2487" r:id="rId15"/>
    <p:sldId id="2488" r:id="rId16"/>
    <p:sldId id="2489" r:id="rId17"/>
    <p:sldId id="2490" r:id="rId18"/>
    <p:sldId id="2491" r:id="rId19"/>
    <p:sldId id="2492" r:id="rId20"/>
    <p:sldId id="2493" r:id="rId21"/>
    <p:sldId id="2494" r:id="rId22"/>
    <p:sldId id="2496" r:id="rId23"/>
    <p:sldId id="2495" r:id="rId24"/>
    <p:sldId id="2497" r:id="rId25"/>
    <p:sldId id="2498" r:id="rId26"/>
    <p:sldId id="2500" r:id="rId27"/>
    <p:sldId id="2501" r:id="rId28"/>
    <p:sldId id="2502" r:id="rId29"/>
    <p:sldId id="2503" r:id="rId30"/>
    <p:sldId id="2504" r:id="rId31"/>
    <p:sldId id="2505" r:id="rId32"/>
    <p:sldId id="2506" r:id="rId33"/>
    <p:sldId id="2507" r:id="rId34"/>
    <p:sldId id="2508" r:id="rId35"/>
    <p:sldId id="2509" r:id="rId36"/>
    <p:sldId id="2510" r:id="rId37"/>
    <p:sldId id="2511" r:id="rId38"/>
    <p:sldId id="2512" r:id="rId39"/>
    <p:sldId id="2513" r:id="rId40"/>
    <p:sldId id="2514" r:id="rId41"/>
    <p:sldId id="2515" r:id="rId42"/>
    <p:sldId id="2516" r:id="rId43"/>
    <p:sldId id="2517" r:id="rId44"/>
    <p:sldId id="2518" r:id="rId45"/>
    <p:sldId id="2520" r:id="rId46"/>
    <p:sldId id="2521" r:id="rId47"/>
    <p:sldId id="2522" r:id="rId48"/>
    <p:sldId id="2523" r:id="rId49"/>
    <p:sldId id="2529" r:id="rId50"/>
    <p:sldId id="2525" r:id="rId51"/>
    <p:sldId id="2526" r:id="rId52"/>
    <p:sldId id="2527" r:id="rId53"/>
    <p:sldId id="2528" r:id="rId54"/>
    <p:sldId id="2530" r:id="rId55"/>
    <p:sldId id="2531" r:id="rId56"/>
    <p:sldId id="2532" r:id="rId57"/>
    <p:sldId id="2533" r:id="rId58"/>
    <p:sldId id="2534" r:id="rId59"/>
    <p:sldId id="2535" r:id="rId60"/>
    <p:sldId id="2536" r:id="rId61"/>
    <p:sldId id="2537" r:id="rId62"/>
    <p:sldId id="2538" r:id="rId63"/>
    <p:sldId id="2539" r:id="rId64"/>
    <p:sldId id="2540" r:id="rId65"/>
    <p:sldId id="2541" r:id="rId66"/>
    <p:sldId id="2542" r:id="rId67"/>
    <p:sldId id="2543" r:id="rId68"/>
    <p:sldId id="2544" r:id="rId69"/>
    <p:sldId id="2545" r:id="rId70"/>
    <p:sldId id="2546" r:id="rId71"/>
    <p:sldId id="2547" r:id="rId72"/>
    <p:sldId id="2396" r:id="rId73"/>
    <p:sldId id="2397" r:id="rId74"/>
    <p:sldId id="2398" r:id="rId75"/>
    <p:sldId id="2399" r:id="rId76"/>
    <p:sldId id="2400" r:id="rId77"/>
    <p:sldId id="2419" r:id="rId78"/>
    <p:sldId id="2420" r:id="rId79"/>
    <p:sldId id="2421" r:id="rId80"/>
    <p:sldId id="2422" r:id="rId81"/>
    <p:sldId id="2423" r:id="rId82"/>
    <p:sldId id="2424" r:id="rId83"/>
    <p:sldId id="2425" r:id="rId84"/>
    <p:sldId id="2426" r:id="rId85"/>
    <p:sldId id="2427" r:id="rId86"/>
    <p:sldId id="2428" r:id="rId87"/>
    <p:sldId id="2429" r:id="rId88"/>
    <p:sldId id="2430" r:id="rId89"/>
    <p:sldId id="2431" r:id="rId90"/>
    <p:sldId id="2432" r:id="rId91"/>
    <p:sldId id="2434" r:id="rId92"/>
    <p:sldId id="2435" r:id="rId93"/>
    <p:sldId id="2436" r:id="rId94"/>
    <p:sldId id="2437" r:id="rId95"/>
    <p:sldId id="2438" r:id="rId96"/>
    <p:sldId id="2439" r:id="rId97"/>
    <p:sldId id="2440" r:id="rId98"/>
    <p:sldId id="2441" r:id="rId99"/>
    <p:sldId id="2442" r:id="rId100"/>
    <p:sldId id="2443" r:id="rId101"/>
    <p:sldId id="2444" r:id="rId102"/>
    <p:sldId id="2445" r:id="rId103"/>
    <p:sldId id="2446" r:id="rId104"/>
    <p:sldId id="2447" r:id="rId105"/>
    <p:sldId id="2448" r:id="rId106"/>
    <p:sldId id="2449" r:id="rId107"/>
    <p:sldId id="2450" r:id="rId108"/>
    <p:sldId id="2451" r:id="rId109"/>
    <p:sldId id="2452" r:id="rId110"/>
    <p:sldId id="2453" r:id="rId111"/>
    <p:sldId id="2454" r:id="rId112"/>
    <p:sldId id="2455" r:id="rId113"/>
    <p:sldId id="2456" r:id="rId114"/>
    <p:sldId id="2457" r:id="rId115"/>
    <p:sldId id="2458" r:id="rId116"/>
    <p:sldId id="2460" r:id="rId117"/>
    <p:sldId id="2462" r:id="rId118"/>
    <p:sldId id="2461" r:id="rId119"/>
    <p:sldId id="2463" r:id="rId120"/>
    <p:sldId id="2464" r:id="rId121"/>
    <p:sldId id="2465" r:id="rId122"/>
    <p:sldId id="2466" r:id="rId123"/>
    <p:sldId id="2467" r:id="rId124"/>
    <p:sldId id="2468" r:id="rId125"/>
    <p:sldId id="2469" r:id="rId126"/>
    <p:sldId id="2470" r:id="rId127"/>
    <p:sldId id="2471" r:id="rId128"/>
    <p:sldId id="2472" r:id="rId129"/>
    <p:sldId id="2473" r:id="rId130"/>
    <p:sldId id="2474" r:id="rId131"/>
    <p:sldId id="2475" r:id="rId132"/>
    <p:sldId id="2476" r:id="rId133"/>
    <p:sldId id="2477" r:id="rId134"/>
    <p:sldId id="2478" r:id="rId135"/>
    <p:sldId id="2479" r:id="rId136"/>
    <p:sldId id="2401" r:id="rId137"/>
    <p:sldId id="2402" r:id="rId138"/>
    <p:sldId id="2405" r:id="rId139"/>
    <p:sldId id="2407" r:id="rId140"/>
    <p:sldId id="2412" r:id="rId141"/>
    <p:sldId id="2413" r:id="rId142"/>
    <p:sldId id="2414" r:id="rId143"/>
    <p:sldId id="2415" r:id="rId144"/>
    <p:sldId id="2416" r:id="rId145"/>
    <p:sldId id="2418" r:id="rId146"/>
    <p:sldId id="2417" r:id="rId147"/>
    <p:sldId id="2408" r:id="rId148"/>
    <p:sldId id="2406" r:id="rId149"/>
    <p:sldId id="2409" r:id="rId150"/>
    <p:sldId id="2410" r:id="rId151"/>
    <p:sldId id="2411" r:id="rId152"/>
  </p:sldIdLst>
  <p:sldSz cx="1213326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2">
          <p15:clr>
            <a:srgbClr val="A4A3A4"/>
          </p15:clr>
        </p15:guide>
        <p15:guide id="3" pos="827">
          <p15:clr>
            <a:srgbClr val="A4A3A4"/>
          </p15:clr>
        </p15:guide>
        <p15:guide id="4" pos="3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CE7"/>
    <a:srgbClr val="A2E4E6"/>
    <a:srgbClr val="38B2C2"/>
    <a:srgbClr val="489BE0"/>
    <a:srgbClr val="434343"/>
    <a:srgbClr val="D1F0FB"/>
    <a:srgbClr val="59C1CF"/>
    <a:srgbClr val="48C6EF"/>
    <a:srgbClr val="4BC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/>
    <p:restoredTop sz="82956" autoAdjust="0"/>
  </p:normalViewPr>
  <p:slideViewPr>
    <p:cSldViewPr>
      <p:cViewPr varScale="1">
        <p:scale>
          <a:sx n="107" d="100"/>
          <a:sy n="107" d="100"/>
        </p:scale>
        <p:origin x="896" y="176"/>
      </p:cViewPr>
      <p:guideLst>
        <p:guide orient="horz" pos="2160"/>
        <p:guide pos="3822"/>
        <p:guide pos="827"/>
        <p:guide pos="37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4B4D-F13F-4604-BACF-58C6396B3595}" type="datetimeFigureOut">
              <a:rPr lang="ko-KR" altLang="en-US" smtClean="0"/>
              <a:t>2022. 7. 8.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8500" y="1143000"/>
            <a:ext cx="5461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CE06F-517F-40F5-A343-6202DEE3E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8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1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57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033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1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8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223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47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20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4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93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55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69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175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974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70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79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20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26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6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388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76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01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853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102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465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52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90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2642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40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14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74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213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9496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812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56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7852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3223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407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7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706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447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5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98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46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2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2" y="-1015"/>
            <a:ext cx="12177786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79821" y="2700687"/>
            <a:ext cx="9999377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차시명</a:t>
            </a: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1179822" y="2252166"/>
            <a:ext cx="2447925" cy="4485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err="1"/>
              <a:t>주차명</a:t>
            </a:r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0885748-236B-4338-9D70-05CEDA313CC6}"/>
              </a:ext>
            </a:extLst>
          </p:cNvPr>
          <p:cNvSpPr txBox="1">
            <a:spLocks/>
          </p:cNvSpPr>
          <p:nvPr userDrawn="1"/>
        </p:nvSpPr>
        <p:spPr>
          <a:xfrm>
            <a:off x="1187437" y="465005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5D75D56B-29FA-40FD-9EF2-CE77D417F0DF}"/>
              </a:ext>
            </a:extLst>
          </p:cNvPr>
          <p:cNvSpPr txBox="1">
            <a:spLocks/>
          </p:cNvSpPr>
          <p:nvPr userDrawn="1"/>
        </p:nvSpPr>
        <p:spPr>
          <a:xfrm>
            <a:off x="1187437" y="4102113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674286CF-FDAD-D245-AD3D-683FBB86A8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3836"/>
            <a:ext cx="12140050" cy="686183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A2F2CA-0FE1-D644-95BC-CC292BD25550}"/>
              </a:ext>
            </a:extLst>
          </p:cNvPr>
          <p:cNvSpPr txBox="1">
            <a:spLocks/>
          </p:cNvSpPr>
          <p:nvPr userDrawn="1"/>
        </p:nvSpPr>
        <p:spPr>
          <a:xfrm>
            <a:off x="8819950" y="6382530"/>
            <a:ext cx="2729984" cy="240323"/>
          </a:xfrm>
          <a:prstGeom prst="rect">
            <a:avLst/>
          </a:prstGeom>
        </p:spPr>
        <p:txBody>
          <a:bodyPr vert="horz" lIns="90999" tIns="45500" rIns="90999" bIns="4550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194" smtClean="0">
                <a:latin typeface="+mj-ea"/>
                <a:ea typeface="+mj-ea"/>
              </a:rPr>
              <a:pPr/>
              <a:t>‹#›</a:t>
            </a:fld>
            <a:endParaRPr lang="ko-KR" altLang="en-US" sz="896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E41FB-EC66-E744-B890-445AF4F3AFE0}"/>
              </a:ext>
            </a:extLst>
          </p:cNvPr>
          <p:cNvSpPr txBox="1"/>
          <p:nvPr userDrawn="1"/>
        </p:nvSpPr>
        <p:spPr>
          <a:xfrm>
            <a:off x="4179734" y="6345854"/>
            <a:ext cx="283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컴퓨팅 사고 </a:t>
            </a:r>
            <a:r>
              <a:rPr kumimoji="1" lang="en-US" altLang="ko-KR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(Computational Thinking)</a:t>
            </a:r>
            <a:endParaRPr kumimoji="1" lang="ko-Kore-KR" altLang="en-US" sz="1194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776273C-5080-C74D-8C73-035B1D3B5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330" y="467729"/>
            <a:ext cx="10966604" cy="486508"/>
          </a:xfrm>
        </p:spPr>
        <p:txBody>
          <a:bodyPr>
            <a:normAutofit/>
          </a:bodyPr>
          <a:lstStyle>
            <a:lvl1pPr>
              <a:defRPr sz="2787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DBF4A53-AE80-4DA6-B13E-B44736D14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359" t="31106" r="18013" b="15443"/>
          <a:stretch/>
        </p:blipFill>
        <p:spPr>
          <a:xfrm>
            <a:off x="3122799" y="1957516"/>
            <a:ext cx="5887666" cy="366768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8BB7A-FDBB-194C-88C4-DF51A58829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0" y="1224356"/>
            <a:ext cx="10966604" cy="4977617"/>
          </a:xfrm>
        </p:spPr>
        <p:txBody>
          <a:bodyPr>
            <a:normAutofit/>
          </a:bodyPr>
          <a:lstStyle>
            <a:lvl1pPr marL="227503" indent="-227503" latinLnBrk="0">
              <a:lnSpc>
                <a:spcPct val="150000"/>
              </a:lnSpc>
              <a:buFont typeface="Wingdings" panose="05000000000000000000" pitchFamily="2" charset="2"/>
              <a:buChar char="u"/>
              <a:defRPr sz="1990">
                <a:latin typeface="+mj-ea"/>
                <a:ea typeface="+mj-ea"/>
              </a:defRPr>
            </a:lvl1pPr>
            <a:lvl2pPr marL="537159" indent="-227503" latinLnBrk="0">
              <a:lnSpc>
                <a:spcPct val="150000"/>
              </a:lnSpc>
              <a:buFont typeface="Wingdings" panose="05000000000000000000" pitchFamily="2" charset="2"/>
              <a:buChar char="§"/>
              <a:defRPr sz="1791">
                <a:latin typeface="+mj-ea"/>
                <a:ea typeface="+mj-ea"/>
              </a:defRPr>
            </a:lvl2pPr>
            <a:lvl3pPr marL="892633" indent="-227503" latinLnBrk="0">
              <a:lnSpc>
                <a:spcPct val="150000"/>
              </a:lnSpc>
              <a:defRPr sz="1592">
                <a:latin typeface="+mj-ea"/>
                <a:ea typeface="+mj-ea"/>
              </a:defRPr>
            </a:lvl3pPr>
            <a:lvl4pPr marL="1161212" indent="-227503" latinLnBrk="0">
              <a:lnSpc>
                <a:spcPct val="150000"/>
              </a:lnSpc>
              <a:buFont typeface="Wingdings" panose="05000000000000000000" pitchFamily="2" charset="2"/>
              <a:buChar char="ü"/>
              <a:defRPr sz="1393">
                <a:latin typeface="+mj-ea"/>
                <a:ea typeface="+mj-ea"/>
              </a:defRPr>
            </a:lvl4pPr>
            <a:lvl5pPr marL="1429792" indent="-227503" latinLnBrk="0">
              <a:lnSpc>
                <a:spcPct val="150000"/>
              </a:lnSpc>
              <a:buFont typeface="Wingdings" panose="05000000000000000000" pitchFamily="2" charset="2"/>
              <a:buChar char="Ø"/>
              <a:defRPr sz="1194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5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B2C4337-8D5B-B149-810E-0159B0488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1057D6-0C02-F84D-9DB3-9F23AD32D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1" y="1224357"/>
            <a:ext cx="10966604" cy="4977617"/>
          </a:xfrm>
        </p:spPr>
        <p:txBody>
          <a:bodyPr>
            <a:normAutofit/>
          </a:bodyPr>
          <a:lstStyle>
            <a:lvl1pPr marL="361950" indent="-361950" latinLnBrk="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630238" indent="-268288" latinLnBrk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 latinLnBrk="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8EBA2D8-ED5B-CA4C-9477-0B158754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31" y="467729"/>
            <a:ext cx="10966604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BA4167-B763-EF46-9DD3-796C6191985F}"/>
              </a:ext>
            </a:extLst>
          </p:cNvPr>
          <p:cNvSpPr txBox="1">
            <a:spLocks/>
          </p:cNvSpPr>
          <p:nvPr userDrawn="1"/>
        </p:nvSpPr>
        <p:spPr>
          <a:xfrm>
            <a:off x="8819949" y="6382531"/>
            <a:ext cx="2729984" cy="240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200" smtClean="0">
                <a:latin typeface="+mj-ea"/>
                <a:ea typeface="+mj-ea"/>
              </a:rPr>
              <a:pPr/>
              <a:t>‹#›</a:t>
            </a:fld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29863-D4C0-3244-BEE9-9C00CDAB041D}"/>
              </a:ext>
            </a:extLst>
          </p:cNvPr>
          <p:cNvSpPr txBox="1"/>
          <p:nvPr userDrawn="1"/>
        </p:nvSpPr>
        <p:spPr>
          <a:xfrm>
            <a:off x="4179734" y="6345855"/>
            <a:ext cx="2947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데이터프로그래밍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(Data Programming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70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10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88231" y="1988840"/>
            <a:ext cx="8921668" cy="3808412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571500">
              <a:lnSpc>
                <a:spcPct val="150000"/>
              </a:lnSpc>
              <a:buFont typeface="Wingdings" panose="05000000000000000000" pitchFamily="2" charset="2"/>
              <a:buChar char="§"/>
              <a:defRPr sz="3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  <a:r>
              <a:rPr lang="en-US" altLang="ko-KR" dirty="0"/>
              <a:t> 01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02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03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04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66477" y="500423"/>
            <a:ext cx="8921668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2051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"/>
          <a:stretch/>
        </p:blipFill>
        <p:spPr>
          <a:xfrm>
            <a:off x="-29370" y="0"/>
            <a:ext cx="12162633" cy="69573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70" y="-4640"/>
            <a:ext cx="12227757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-4640"/>
            <a:ext cx="9734968" cy="96666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>
            <a:normAutofit/>
          </a:bodyPr>
          <a:lstStyle>
            <a:lvl1pPr marL="342900" indent="-342900" latinLnBrk="0">
              <a:lnSpc>
                <a:spcPct val="150000"/>
              </a:lnSpc>
              <a:buSzPct val="125000"/>
              <a:buFont typeface="Wingdings" pitchFamily="2" charset="2"/>
              <a:buChar char="q"/>
              <a:defRPr sz="2400" b="1">
                <a:solidFill>
                  <a:srgbClr val="434343"/>
                </a:solidFill>
                <a:latin typeface="+mn-ea"/>
                <a:ea typeface="+mn-ea"/>
              </a:defRPr>
            </a:lvl1pPr>
            <a:lvl2pPr marL="742950" indent="-285750" latinLnBrk="0">
              <a:lnSpc>
                <a:spcPct val="150000"/>
              </a:lnSpc>
              <a:buClr>
                <a:srgbClr val="59C1CF"/>
              </a:buClr>
              <a:buFont typeface="Arial" panose="020B0604020202020204" pitchFamily="34" charset="0"/>
              <a:buChar char="•"/>
              <a:defRPr sz="2000" b="1">
                <a:solidFill>
                  <a:srgbClr val="434343"/>
                </a:solidFill>
                <a:latin typeface="+mn-ea"/>
                <a:ea typeface="+mn-ea"/>
              </a:defRPr>
            </a:lvl2pPr>
            <a:lvl3pPr marL="1143000" indent="-228600" latinLnBrk="0">
              <a:lnSpc>
                <a:spcPct val="150000"/>
              </a:lnSpc>
              <a:buClr>
                <a:srgbClr val="59C1CF"/>
              </a:buClr>
              <a:buFont typeface="Courier New" panose="02070309020205020404" pitchFamily="49" charset="0"/>
              <a:buChar char="o"/>
              <a:defRPr sz="1800">
                <a:solidFill>
                  <a:srgbClr val="434343"/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CDBFEF-8882-48BA-9F69-5FD35DE99ADD}"/>
              </a:ext>
            </a:extLst>
          </p:cNvPr>
          <p:cNvSpPr/>
          <p:nvPr userDrawn="1"/>
        </p:nvSpPr>
        <p:spPr>
          <a:xfrm>
            <a:off x="57151" y="6309320"/>
            <a:ext cx="608880" cy="4976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1034438-0BED-4997-AA85-F373B9DF9460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3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69" y="0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68" y="-4640"/>
            <a:ext cx="12227756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0"/>
            <a:ext cx="9734967" cy="962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6E3DC5-87E7-4A54-A92C-6C91E72C0A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/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4"/>
              </a:buBlip>
              <a:defRPr sz="28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50000"/>
              </a:lnSpc>
              <a:buClr>
                <a:srgbClr val="59C1CF"/>
              </a:buClr>
              <a:buFont typeface="Wingdings" panose="05000000000000000000" pitchFamily="2" charset="2"/>
              <a:buChar char="u"/>
              <a:defRPr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59C1CF"/>
              </a:buClr>
              <a:defRPr sz="20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</p:spTree>
    <p:extLst>
      <p:ext uri="{BB962C8B-B14F-4D97-AF65-F5344CB8AC3E}">
        <p14:creationId xmlns:p14="http://schemas.microsoft.com/office/powerpoint/2010/main" val="303986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C20D70E-8B9E-5C44-ADE5-C783714A8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569" y="2276872"/>
            <a:ext cx="10660616" cy="17683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Part 1 – 3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br>
              <a:rPr lang="en-US" altLang="ko-KR" dirty="0"/>
            </a:b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요약 및 다음 차시 소개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829140A-EA00-594E-A646-22A868BFEE88}"/>
              </a:ext>
            </a:extLst>
          </p:cNvPr>
          <p:cNvSpPr txBox="1">
            <a:spLocks/>
          </p:cNvSpPr>
          <p:nvPr userDrawn="1"/>
        </p:nvSpPr>
        <p:spPr>
          <a:xfrm>
            <a:off x="1181569" y="126876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Programming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7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땡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E25B5-C5C3-498D-82C1-767B317061B5}"/>
              </a:ext>
            </a:extLst>
          </p:cNvPr>
          <p:cNvSpPr txBox="1"/>
          <p:nvPr userDrawn="1"/>
        </p:nvSpPr>
        <p:spPr>
          <a:xfrm>
            <a:off x="1026071" y="2636912"/>
            <a:ext cx="6087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 you</a:t>
            </a:r>
            <a:endParaRPr lang="ko-KR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326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14A9FC-07E5-47A0-B791-4555FB147FBB}"/>
              </a:ext>
            </a:extLst>
          </p:cNvPr>
          <p:cNvSpPr/>
          <p:nvPr userDrawn="1"/>
        </p:nvSpPr>
        <p:spPr>
          <a:xfrm>
            <a:off x="0" y="0"/>
            <a:ext cx="30333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22B82F-5C23-4C46-ACF9-6129B9F90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16" y="0"/>
            <a:ext cx="9099947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9DFBEA-0CAD-7F4D-B767-E42C8595B5BE}"/>
              </a:ext>
            </a:extLst>
          </p:cNvPr>
          <p:cNvSpPr/>
          <p:nvPr userDrawn="1"/>
        </p:nvSpPr>
        <p:spPr>
          <a:xfrm>
            <a:off x="0" y="491911"/>
            <a:ext cx="2878123" cy="369332"/>
          </a:xfrm>
          <a:prstGeom prst="rect">
            <a:avLst/>
          </a:prstGeom>
          <a:solidFill>
            <a:srgbClr val="E87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791"/>
          </a:p>
        </p:txBody>
      </p:sp>
      <p:sp>
        <p:nvSpPr>
          <p:cNvPr id="16" name="제목 13">
            <a:extLst>
              <a:ext uri="{FF2B5EF4-FFF2-40B4-BE49-F238E27FC236}">
                <a16:creationId xmlns:a16="http://schemas.microsoft.com/office/drawing/2014/main" id="{64534E4E-7959-C84D-9918-5683A40FD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201" y="815691"/>
            <a:ext cx="11300866" cy="1325563"/>
          </a:xfrm>
        </p:spPr>
        <p:txBody>
          <a:bodyPr>
            <a:no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변화하는 사회 컴퓨팅 사고</a:t>
            </a:r>
            <a:endParaRPr kumimoji="1" lang="ko-Kore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id="{47A7C688-0F75-684A-ADEF-0CFDFB269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231" y="491911"/>
            <a:ext cx="2327895" cy="369332"/>
          </a:xfrm>
        </p:spPr>
        <p:txBody>
          <a:bodyPr>
            <a:normAutofit/>
          </a:bodyPr>
          <a:lstStyle>
            <a:lvl1pPr marL="0" indent="0">
              <a:buNone/>
              <a:defRPr sz="199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5005" indent="0">
              <a:buNone/>
              <a:defRPr/>
            </a:lvl2pPr>
            <a:lvl3pPr marL="910011" indent="0">
              <a:buNone/>
              <a:defRPr/>
            </a:lvl3pPr>
            <a:lvl4pPr marL="1365016" indent="0">
              <a:buNone/>
              <a:defRPr/>
            </a:lvl4pPr>
            <a:lvl5pPr marL="1820022" indent="0">
              <a:buNone/>
              <a:defRPr/>
            </a:lvl5pPr>
          </a:lstStyle>
          <a:p>
            <a:pPr lvl="0"/>
            <a:r>
              <a:rPr kumimoji="1" lang="en-US" altLang="ko-KR" dirty="0"/>
              <a:t>Chapter 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967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55A337B7-1DC5-6046-AEBE-E697EAD22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2FBD22-7436-3B49-B236-21BBB95BA4F9}"/>
              </a:ext>
            </a:extLst>
          </p:cNvPr>
          <p:cNvSpPr/>
          <p:nvPr userDrawn="1"/>
        </p:nvSpPr>
        <p:spPr>
          <a:xfrm>
            <a:off x="1924145" y="4152770"/>
            <a:ext cx="6066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388" dirty="0">
                <a:solidFill>
                  <a:schemeClr val="bg1"/>
                </a:solidFill>
                <a:latin typeface="+mj-ea"/>
                <a:ea typeface="+mj-ea"/>
              </a:rPr>
              <a:t>Computational Thinking</a:t>
            </a:r>
          </a:p>
          <a:p>
            <a:r>
              <a:rPr lang="en" altLang="ko-Kore-KR" sz="1592" dirty="0">
                <a:solidFill>
                  <a:schemeClr val="bg1"/>
                </a:solidFill>
                <a:latin typeface="+mj-ea"/>
                <a:ea typeface="+mj-ea"/>
              </a:rPr>
              <a:t>YONSEI MIRAE CAMPUS</a:t>
            </a: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9E391CDE-31FE-7D4B-ACDC-13CC1EC8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59" y="2915752"/>
            <a:ext cx="10350208" cy="1325563"/>
          </a:xfrm>
        </p:spPr>
        <p:txBody>
          <a:bodyPr anchor="b">
            <a:norm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95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79822" y="2420888"/>
            <a:ext cx="10660616" cy="20882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0" dirty="0">
                <a:effectLst/>
              </a:rPr>
              <a:t>Part 3 – 7</a:t>
            </a:r>
            <a:r>
              <a:rPr lang="ko-KR" altLang="en-US" sz="3200" b="0" dirty="0">
                <a:effectLst/>
              </a:rPr>
              <a:t>장</a:t>
            </a:r>
            <a:br>
              <a:rPr lang="en-US" altLang="ko-KR" sz="3200" b="0" dirty="0">
                <a:effectLst/>
              </a:rPr>
            </a:br>
            <a:br>
              <a:rPr lang="en-US" altLang="ko-KR" dirty="0"/>
            </a:b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요약 및 다음 차시 소개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DD365C7-F259-4157-BC86-DBBF2BC84E76}"/>
              </a:ext>
            </a:extLst>
          </p:cNvPr>
          <p:cNvSpPr txBox="1">
            <a:spLocks/>
          </p:cNvSpPr>
          <p:nvPr userDrawn="1"/>
        </p:nvSpPr>
        <p:spPr>
          <a:xfrm>
            <a:off x="1179822" y="162880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Programming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6663" y="274638"/>
            <a:ext cx="109199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6663" y="1600201"/>
            <a:ext cx="109199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6663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34FF9-2DA2-4B6D-B562-2E916E381010}" type="datetimeFigureOut">
              <a:rPr lang="ko-KR" altLang="en-US" smtClean="0"/>
              <a:t>2022. 7. 8.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45532" y="6356351"/>
            <a:ext cx="384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95505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3AD9-F01C-432D-944D-B70B1479B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3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60" r:id="rId4"/>
    <p:sldLayoutId id="2147483669" r:id="rId5"/>
    <p:sldLayoutId id="2147483661" r:id="rId6"/>
    <p:sldLayoutId id="2147483663" r:id="rId7"/>
    <p:sldLayoutId id="2147483665" r:id="rId8"/>
    <p:sldLayoutId id="2147483662" r:id="rId9"/>
    <p:sldLayoutId id="2147483667" r:id="rId10"/>
    <p:sldLayoutId id="214748366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sqlite/sqlite_installation.htm" TargetMode="Externa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png"/><Relationship Id="rId5" Type="http://schemas.openxmlformats.org/officeDocument/2006/relationships/image" Target="../media/image188.png"/><Relationship Id="rId4" Type="http://schemas.openxmlformats.org/officeDocument/2006/relationships/image" Target="../media/image185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localhost:5000/hello/SKFLYAI" TargetMode="Externa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5BBAD0-063F-024D-A3C9-17D6F0AF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User Interface </a:t>
            </a:r>
            <a:r>
              <a:rPr kumimoji="1" lang="ko-KR" altLang="en-US" dirty="0"/>
              <a:t>프로그래밍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2096-0379-8141-A1E2-0F3A7222B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ore-KR" dirty="0"/>
              <a:t>PART </a:t>
            </a:r>
            <a:r>
              <a:rPr kumimoji="1" lang="ko-KR" altLang="en-US" dirty="0"/>
              <a:t>  </a:t>
            </a:r>
            <a:r>
              <a:rPr kumimoji="1" lang="en-US" altLang="ko-KR" dirty="0"/>
              <a:t>IV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990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D104-8E04-2A4E-B986-64795D0B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r>
              <a:rPr lang="en-US" altLang="ko-KR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D1D7-7ED9-5F46-B93F-0ACBD453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99" y="982147"/>
            <a:ext cx="4392488" cy="504056"/>
          </a:xfrm>
        </p:spPr>
        <p:txBody>
          <a:bodyPr>
            <a:normAutofit/>
          </a:bodyPr>
          <a:lstStyle/>
          <a:p>
            <a:r>
              <a:rPr lang="en-US" sz="1800" b="0" dirty="0" err="1"/>
              <a:t>Tk</a:t>
            </a:r>
            <a:r>
              <a:rPr lang="ko-KR" altLang="en-US" sz="1800" b="0" dirty="0"/>
              <a:t>는</a:t>
            </a:r>
            <a:r>
              <a:rPr lang="en-US" sz="1800" b="0" dirty="0"/>
              <a:t> </a:t>
            </a:r>
            <a:r>
              <a:rPr lang="ko-KR" altLang="en-US" sz="1800" b="0" dirty="0"/>
              <a:t>아래의 </a:t>
            </a:r>
            <a:r>
              <a:rPr lang="en-US" altLang="ko-KR" sz="1800" b="0" dirty="0"/>
              <a:t>widget</a:t>
            </a:r>
            <a:r>
              <a:rPr lang="ko-KR" altLang="en-US" sz="1800" b="0" dirty="0"/>
              <a:t>을 제공한다</a:t>
            </a:r>
            <a:r>
              <a:rPr lang="en-US" altLang="ko-KR" sz="1800" b="0" dirty="0"/>
              <a:t>.</a:t>
            </a:r>
            <a:endParaRPr lang="en-US" sz="1800" b="0" dirty="0"/>
          </a:p>
          <a:p>
            <a:pPr lvl="1"/>
            <a:endParaRPr lang="en-US" sz="1800" b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A140D6-5C82-8540-A284-D6473C01E9ED}"/>
              </a:ext>
            </a:extLst>
          </p:cNvPr>
          <p:cNvSpPr txBox="1">
            <a:spLocks/>
          </p:cNvSpPr>
          <p:nvPr/>
        </p:nvSpPr>
        <p:spPr>
          <a:xfrm>
            <a:off x="3546351" y="1539691"/>
            <a:ext cx="3384376" cy="541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b="0" dirty="0"/>
              <a:t>notebook</a:t>
            </a:r>
          </a:p>
          <a:p>
            <a:pPr lvl="1"/>
            <a:r>
              <a:rPr lang="en-US" sz="1600" b="0" dirty="0" err="1"/>
              <a:t>tk_optionMenu</a:t>
            </a:r>
            <a:endParaRPr lang="en-US" sz="1600" b="0" dirty="0"/>
          </a:p>
          <a:p>
            <a:pPr lvl="1"/>
            <a:r>
              <a:rPr lang="en-US" sz="1600" b="0" dirty="0" err="1"/>
              <a:t>panedwindow</a:t>
            </a:r>
            <a:endParaRPr lang="en-US" sz="1600" b="0" dirty="0"/>
          </a:p>
          <a:p>
            <a:pPr lvl="1"/>
            <a:r>
              <a:rPr lang="en-US" sz="1600" b="0" dirty="0" err="1"/>
              <a:t>progressbar</a:t>
            </a:r>
            <a:endParaRPr lang="en-US" sz="1600" b="0" dirty="0"/>
          </a:p>
          <a:p>
            <a:pPr lvl="1"/>
            <a:r>
              <a:rPr lang="en-US" sz="1600" b="0" dirty="0" err="1"/>
              <a:t>radiobutton</a:t>
            </a:r>
            <a:endParaRPr lang="en-US" sz="1600" b="0" dirty="0"/>
          </a:p>
          <a:p>
            <a:pPr lvl="1"/>
            <a:r>
              <a:rPr lang="en-US" sz="1600" b="0" dirty="0"/>
              <a:t>scale</a:t>
            </a:r>
          </a:p>
          <a:p>
            <a:pPr lvl="1"/>
            <a:r>
              <a:rPr lang="en-US" sz="1600" b="0" dirty="0"/>
              <a:t>scrollbar</a:t>
            </a:r>
          </a:p>
          <a:p>
            <a:pPr lvl="1"/>
            <a:r>
              <a:rPr lang="en-US" sz="1600" b="0" dirty="0"/>
              <a:t>separator</a:t>
            </a:r>
          </a:p>
          <a:p>
            <a:pPr lvl="1"/>
            <a:r>
              <a:rPr lang="en-US" sz="1600" b="0" dirty="0" err="1"/>
              <a:t>sizegrip</a:t>
            </a:r>
            <a:endParaRPr lang="en-US" sz="1600" b="0" dirty="0"/>
          </a:p>
          <a:p>
            <a:pPr lvl="1"/>
            <a:r>
              <a:rPr lang="en-US" sz="1600" b="0" dirty="0" err="1"/>
              <a:t>spinbox</a:t>
            </a:r>
            <a:endParaRPr lang="en-US" sz="1600" b="0" dirty="0"/>
          </a:p>
          <a:p>
            <a:pPr lvl="1"/>
            <a:r>
              <a:rPr lang="en-US" sz="1600" b="0" dirty="0"/>
              <a:t>text</a:t>
            </a:r>
          </a:p>
          <a:p>
            <a:pPr lvl="1"/>
            <a:r>
              <a:rPr lang="en-US" sz="1600" b="0" dirty="0" err="1"/>
              <a:t>treeview</a:t>
            </a:r>
            <a:endParaRPr lang="en-US" sz="1600" b="0" dirty="0"/>
          </a:p>
          <a:p>
            <a:pPr lvl="1"/>
            <a:endParaRPr lang="en-US" sz="16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2C7694-7A05-C042-8754-C784E0461E8E}"/>
              </a:ext>
            </a:extLst>
          </p:cNvPr>
          <p:cNvSpPr txBox="1">
            <a:spLocks/>
          </p:cNvSpPr>
          <p:nvPr/>
        </p:nvSpPr>
        <p:spPr>
          <a:xfrm>
            <a:off x="397379" y="1525290"/>
            <a:ext cx="3384376" cy="5084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b="0" dirty="0"/>
              <a:t>button</a:t>
            </a:r>
          </a:p>
          <a:p>
            <a:pPr lvl="1"/>
            <a:r>
              <a:rPr lang="en-US" sz="1600" b="0" dirty="0"/>
              <a:t>canvas</a:t>
            </a:r>
          </a:p>
          <a:p>
            <a:pPr lvl="1"/>
            <a:r>
              <a:rPr lang="en-US" sz="1600" b="0" dirty="0" err="1"/>
              <a:t>checkbutton</a:t>
            </a:r>
            <a:endParaRPr lang="en-US" sz="1600" b="0" dirty="0"/>
          </a:p>
          <a:p>
            <a:pPr lvl="1"/>
            <a:r>
              <a:rPr lang="en-US" sz="1600" b="0" dirty="0" err="1"/>
              <a:t>combobox</a:t>
            </a:r>
            <a:endParaRPr lang="en-US" sz="1600" b="0" dirty="0"/>
          </a:p>
          <a:p>
            <a:pPr lvl="1"/>
            <a:r>
              <a:rPr lang="en-US" sz="1600" b="0" dirty="0"/>
              <a:t>entry</a:t>
            </a:r>
          </a:p>
          <a:p>
            <a:pPr lvl="1"/>
            <a:r>
              <a:rPr lang="en-US" sz="1600" b="0" dirty="0"/>
              <a:t>frame</a:t>
            </a:r>
          </a:p>
          <a:p>
            <a:pPr lvl="1"/>
            <a:r>
              <a:rPr lang="en-US" sz="1600" b="0" dirty="0"/>
              <a:t>label</a:t>
            </a:r>
          </a:p>
          <a:p>
            <a:pPr lvl="1"/>
            <a:r>
              <a:rPr lang="en-US" sz="1600" b="0" dirty="0" err="1"/>
              <a:t>labelframe</a:t>
            </a:r>
            <a:endParaRPr lang="en-US" sz="1600" b="0" dirty="0"/>
          </a:p>
          <a:p>
            <a:pPr lvl="1"/>
            <a:r>
              <a:rPr lang="en-US" sz="1600" b="0" dirty="0" err="1"/>
              <a:t>listbox</a:t>
            </a:r>
            <a:endParaRPr lang="en-US" sz="1600" b="0" dirty="0"/>
          </a:p>
          <a:p>
            <a:pPr lvl="1"/>
            <a:r>
              <a:rPr lang="en-US" sz="1600" b="0" dirty="0"/>
              <a:t>menu</a:t>
            </a:r>
          </a:p>
          <a:p>
            <a:pPr lvl="1"/>
            <a:r>
              <a:rPr lang="en-US" sz="1600" b="0" dirty="0" err="1"/>
              <a:t>menubutton</a:t>
            </a:r>
            <a:endParaRPr lang="en-US" sz="1600" b="0" dirty="0"/>
          </a:p>
          <a:p>
            <a:pPr lvl="1"/>
            <a:r>
              <a:rPr lang="en-US" sz="1600" b="0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668835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FD0-588F-9549-B944-0902E1F5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Cookies</a:t>
            </a:r>
            <a:r>
              <a:rPr lang="en-US" b="0" dirty="0">
                <a:effectLst/>
              </a:rPr>
              <a:t> </a:t>
            </a:r>
            <a:r>
              <a:rPr lang="en-US" sz="2800" b="0" dirty="0">
                <a:effectLst/>
              </a:rPr>
              <a:t>(cont’d)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6CE8C-C0EA-BC43-8582-D5CA571D1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61" y="1151396"/>
            <a:ext cx="7195734" cy="4392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A2430-73AC-C941-826A-CEA36785A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9" y="1151396"/>
            <a:ext cx="4576428" cy="1557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B6727-5B93-414C-9ED4-A36D1463B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8" y="2856894"/>
            <a:ext cx="4565071" cy="14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162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FD0-588F-9549-B944-0902E1F5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Cookies</a:t>
            </a:r>
            <a:r>
              <a:rPr lang="en-US" b="0" dirty="0">
                <a:effectLst/>
              </a:rPr>
              <a:t> </a:t>
            </a:r>
            <a:r>
              <a:rPr lang="en-US" sz="2800" b="0" dirty="0">
                <a:effectLst/>
              </a:rPr>
              <a:t>(cont’d)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CE11C-B1EC-C047-A5B8-7BAE618A0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9" y="1916832"/>
            <a:ext cx="52832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35757-B711-CF4C-9540-A3355012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289" y="1916832"/>
            <a:ext cx="5283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1D605-37FF-E441-9244-CE3795C1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87" y="1916832"/>
            <a:ext cx="5283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4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FCF7-6850-8E44-BC9E-7D2A749E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DA91C-9A9F-114C-95F0-CE13239FE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세션은 클라이언트가 서버에 로그인하고 로그아웃하는 시간이다</a:t>
            </a:r>
            <a:r>
              <a:rPr lang="en-US" altLang="ko-KR" b="0" dirty="0"/>
              <a:t>. cookie</a:t>
            </a:r>
            <a:r>
              <a:rPr lang="ko-KR" altLang="en-US" b="0" dirty="0"/>
              <a:t>와 마찬가지로 세션 데이터를 클라이언트 브라우저에 저장한다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각 클라이언트와의 세션에 </a:t>
            </a:r>
            <a:r>
              <a:rPr lang="en-US" altLang="ko-KR" dirty="0"/>
              <a:t>Session</a:t>
            </a:r>
            <a:r>
              <a:rPr lang="ko-KR" altLang="en-US" dirty="0"/>
              <a:t> </a:t>
            </a:r>
            <a:r>
              <a:rPr lang="en-US" dirty="0"/>
              <a:t>ID</a:t>
            </a:r>
            <a:r>
              <a:rPr lang="ko-KR" altLang="en-US" b="0" dirty="0" err="1"/>
              <a:t>를</a:t>
            </a:r>
            <a:r>
              <a:rPr lang="ko-KR" altLang="en-US" b="0" dirty="0"/>
              <a:t> 할당한다</a:t>
            </a:r>
            <a:r>
              <a:rPr lang="en-US" altLang="ko-KR" b="0" dirty="0"/>
              <a:t>. </a:t>
            </a:r>
            <a:r>
              <a:rPr lang="ko-KR" altLang="en-US" b="0" dirty="0"/>
              <a:t>세션 데이터는 </a:t>
            </a:r>
            <a:r>
              <a:rPr lang="en-US" altLang="ko-KR" b="0" dirty="0"/>
              <a:t>cookie</a:t>
            </a:r>
            <a:r>
              <a:rPr lang="ko-KR" altLang="en-US" b="0" dirty="0"/>
              <a:t> 상에 저장되고 서버는 </a:t>
            </a:r>
            <a:r>
              <a:rPr lang="en-US" altLang="ko-KR" b="0" dirty="0"/>
              <a:t>cookie</a:t>
            </a:r>
            <a:r>
              <a:rPr lang="ko-KR" altLang="en-US" b="0" dirty="0"/>
              <a:t>에 암호화하여 서명한다</a:t>
            </a:r>
            <a:r>
              <a:rPr lang="en-US" altLang="ko-KR" b="0" dirty="0"/>
              <a:t>. </a:t>
            </a:r>
            <a:r>
              <a:rPr lang="ko-KR" altLang="en-US" b="0" dirty="0"/>
              <a:t>이 암호화를 위해 </a:t>
            </a:r>
            <a:r>
              <a:rPr lang="en-US" altLang="ko-KR" b="0" dirty="0"/>
              <a:t>Flask</a:t>
            </a:r>
            <a:r>
              <a:rPr lang="ko-KR" altLang="en-US" b="0" dirty="0"/>
              <a:t> 응용 프로그램에서 </a:t>
            </a:r>
            <a:r>
              <a:rPr lang="en-US" dirty="0"/>
              <a:t>SECRET_KEY</a:t>
            </a:r>
            <a:r>
              <a:rPr lang="ko-KR" altLang="en-US" b="0" dirty="0"/>
              <a:t>의 정의가 필요하다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세션 객체는 세션 변수의 키</a:t>
            </a:r>
            <a:r>
              <a:rPr lang="en-US" altLang="ko-KR" b="0" dirty="0"/>
              <a:t>-</a:t>
            </a:r>
            <a:r>
              <a:rPr lang="ko-KR" altLang="en-US" b="0" dirty="0"/>
              <a:t>값 쌍과 관련 값을 포함하는 </a:t>
            </a:r>
            <a:r>
              <a:rPr lang="en-US" altLang="ko-KR" b="0" dirty="0" err="1"/>
              <a:t>dict</a:t>
            </a:r>
            <a:r>
              <a:rPr lang="en-US" altLang="ko-KR" b="0" dirty="0"/>
              <a:t> type</a:t>
            </a:r>
            <a:r>
              <a:rPr lang="ko-KR" altLang="en-US" b="0" dirty="0"/>
              <a:t> 객체이기도 하다</a:t>
            </a:r>
            <a:r>
              <a:rPr lang="en-US" altLang="ko-KR" b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251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FCF7-6850-8E44-BC9E-7D2A749E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DA91C-9A9F-114C-95F0-CE13239FE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>
            <a:normAutofit/>
          </a:bodyPr>
          <a:lstStyle/>
          <a:p>
            <a:r>
              <a:rPr lang="en-US" b="0" dirty="0"/>
              <a:t>'username' </a:t>
            </a:r>
            <a:r>
              <a:rPr lang="ko-KR" altLang="en-US" b="0" dirty="0"/>
              <a:t>세션 변수를 설정</a:t>
            </a:r>
            <a:endParaRPr lang="en-US" altLang="ko-KR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68F02-A9D6-8846-88ED-D59FDD5E505E}"/>
              </a:ext>
            </a:extLst>
          </p:cNvPr>
          <p:cNvSpPr/>
          <p:nvPr/>
        </p:nvSpPr>
        <p:spPr>
          <a:xfrm>
            <a:off x="666031" y="1876797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session[‘username’] = ‘admin’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F2E664-C760-E243-B49F-6B008F4F8E9D}"/>
              </a:ext>
            </a:extLst>
          </p:cNvPr>
          <p:cNvSpPr txBox="1">
            <a:spLocks/>
          </p:cNvSpPr>
          <p:nvPr/>
        </p:nvSpPr>
        <p:spPr>
          <a:xfrm>
            <a:off x="305991" y="2388915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</a:rPr>
              <a:t>pop() </a:t>
            </a:r>
            <a:r>
              <a:rPr lang="ko-KR" altLang="en-US" b="0" dirty="0"/>
              <a:t>메서드를 사용하여 세션 변수 해제 </a:t>
            </a:r>
            <a:endParaRPr lang="en-US" altLang="ko-KR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BB88F-9F53-6A4F-8CA7-43BAEA8B4368}"/>
              </a:ext>
            </a:extLst>
          </p:cNvPr>
          <p:cNvSpPr/>
          <p:nvPr/>
        </p:nvSpPr>
        <p:spPr>
          <a:xfrm>
            <a:off x="666031" y="3068960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88"/>
                </a:solidFill>
                <a:latin typeface="Courier" pitchFamily="2" charset="0"/>
              </a:rPr>
              <a:t>Session.pop</a:t>
            </a:r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(‘username’, None)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898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A3D5-0083-F142-94B3-33A236C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F2EF6-44C9-1C47-8F08-610785FAA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9" y="1196752"/>
            <a:ext cx="6048672" cy="5511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1C92F-B165-4B47-879B-E2D71788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95" y="974055"/>
            <a:ext cx="5283200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FD931B-466E-E74E-874A-CB609E750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32" y="2276872"/>
            <a:ext cx="5283200" cy="308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2D85B6-7B8A-014E-B175-14CD00113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69" y="3579689"/>
            <a:ext cx="5283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8672-F5C9-934B-B71B-FD07E5C5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 &amp;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6D9C-D89F-9343-A5C8-25F8D4192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224136"/>
          </a:xfrm>
        </p:spPr>
        <p:txBody>
          <a:bodyPr/>
          <a:lstStyle/>
          <a:p>
            <a:r>
              <a:rPr lang="en-US" altLang="ko-KR" b="0" dirty="0"/>
              <a:t>Flask</a:t>
            </a:r>
            <a:r>
              <a:rPr lang="ko-KR" altLang="en-US" b="0" dirty="0"/>
              <a:t> 클래스에는 </a:t>
            </a:r>
            <a:r>
              <a:rPr lang="en-US" altLang="ko-KR" dirty="0">
                <a:latin typeface="Courier" pitchFamily="2" charset="0"/>
              </a:rPr>
              <a:t>redirect()</a:t>
            </a:r>
            <a:r>
              <a:rPr lang="en-US" altLang="ko-KR" b="0" dirty="0"/>
              <a:t> </a:t>
            </a:r>
            <a:r>
              <a:rPr lang="ko-KR" altLang="en-US" b="0" dirty="0" err="1"/>
              <a:t>메소드가</a:t>
            </a:r>
            <a:r>
              <a:rPr lang="ko-KR" altLang="en-US" b="0" dirty="0"/>
              <a:t> 있다</a:t>
            </a:r>
            <a:r>
              <a:rPr lang="en-US" altLang="ko-KR" b="0" dirty="0"/>
              <a:t>. </a:t>
            </a:r>
            <a:r>
              <a:rPr lang="ko-KR" altLang="en-US" b="0" dirty="0"/>
              <a:t>호출되면 </a:t>
            </a:r>
            <a:r>
              <a:rPr lang="en-US" altLang="ko-KR" b="0" dirty="0" err="1"/>
              <a:t>reponse</a:t>
            </a:r>
            <a:r>
              <a:rPr lang="en-US" altLang="ko-KR" b="0" dirty="0"/>
              <a:t> object</a:t>
            </a:r>
            <a:r>
              <a:rPr lang="ko-KR" altLang="en-US" b="0" dirty="0" err="1"/>
              <a:t>를</a:t>
            </a:r>
            <a:r>
              <a:rPr lang="ko-KR" altLang="en-US" b="0" dirty="0"/>
              <a:t> 반환하고 지정된 상태 코드가 있는 다른 대상 위치로 사용자를 리디렉션한다</a:t>
            </a:r>
            <a:r>
              <a:rPr lang="en-US" altLang="ko-KR" b="0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52979B-95E1-4142-823B-7CF4EA563CC0}"/>
              </a:ext>
            </a:extLst>
          </p:cNvPr>
          <p:cNvSpPr/>
          <p:nvPr/>
        </p:nvSpPr>
        <p:spPr>
          <a:xfrm>
            <a:off x="666031" y="2641327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88"/>
                </a:solidFill>
                <a:latin typeface="Courier" pitchFamily="2" charset="0"/>
              </a:rPr>
              <a:t>Flask.redirect</a:t>
            </a:r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(location, </a:t>
            </a:r>
            <a:r>
              <a:rPr lang="en-US" dirty="0" err="1">
                <a:solidFill>
                  <a:srgbClr val="000088"/>
                </a:solidFill>
                <a:latin typeface="Courier" pitchFamily="2" charset="0"/>
              </a:rPr>
              <a:t>statuscode</a:t>
            </a:r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, response)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C15FA4-E109-2D4E-AB92-65A9DFC09421}"/>
              </a:ext>
            </a:extLst>
          </p:cNvPr>
          <p:cNvSpPr txBox="1">
            <a:spLocks/>
          </p:cNvSpPr>
          <p:nvPr/>
        </p:nvSpPr>
        <p:spPr>
          <a:xfrm>
            <a:off x="666031" y="3213933"/>
            <a:ext cx="10369152" cy="163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location</a:t>
            </a:r>
            <a:r>
              <a:rPr lang="en-US" sz="2000" b="0" dirty="0"/>
              <a:t> parameter</a:t>
            </a:r>
            <a:r>
              <a:rPr lang="ko-KR" altLang="en-US" sz="2000" b="0" dirty="0"/>
              <a:t>는 응답을 리디렉션해야 하는 </a:t>
            </a:r>
            <a:r>
              <a:rPr lang="en-US" sz="2000" b="0" dirty="0"/>
              <a:t>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Statuscode</a:t>
            </a:r>
            <a:r>
              <a:rPr lang="ko-KR" altLang="en-US" sz="2000" b="0" dirty="0"/>
              <a:t>는</a:t>
            </a:r>
            <a:r>
              <a:rPr lang="en-US" sz="2000" b="0" dirty="0"/>
              <a:t> </a:t>
            </a:r>
            <a:r>
              <a:rPr lang="ko-KR" altLang="en-US" sz="2000" b="0" dirty="0"/>
              <a:t>브라우저의 헤더로 전송되며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기본값은 </a:t>
            </a:r>
            <a:r>
              <a:rPr lang="en-US" altLang="ko-KR" sz="2000" b="0" dirty="0"/>
              <a:t>302</a:t>
            </a:r>
            <a:r>
              <a:rPr lang="ko-KR" altLang="en-US" sz="2000" b="0" dirty="0"/>
              <a:t>이다</a:t>
            </a:r>
            <a:r>
              <a:rPr lang="en-US" altLang="ko-KR" sz="2000" b="0" dirty="0"/>
              <a:t>.</a:t>
            </a:r>
            <a:endParaRPr lang="en-US" altLang="ko-KR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response</a:t>
            </a:r>
            <a:r>
              <a:rPr lang="en-US" sz="2000" b="0" dirty="0"/>
              <a:t> parameter</a:t>
            </a:r>
            <a:r>
              <a:rPr lang="ko-KR" altLang="en-US" sz="2000" b="0" dirty="0"/>
              <a:t>는</a:t>
            </a:r>
            <a:r>
              <a:rPr lang="en-US" sz="1800" b="0" dirty="0"/>
              <a:t> </a:t>
            </a:r>
            <a:r>
              <a:rPr lang="ko-KR" altLang="en-US" sz="2000" b="0" dirty="0"/>
              <a:t>응답을 인스턴스화하는 데 사용된다</a:t>
            </a:r>
            <a:r>
              <a:rPr lang="en-US" altLang="ko-KR" sz="2000" b="0" dirty="0"/>
              <a:t>.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2898754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A3D5-0083-F142-94B3-33A236C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 &amp; Errors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31896-1DBE-A04F-B9D9-DB09AB1C7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3" y="1484784"/>
            <a:ext cx="6768752" cy="4411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9FE44-1B37-084B-BA86-C4821E087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063" y="1268760"/>
            <a:ext cx="5283200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BE168-6956-3E42-B96A-8CE12DEDD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063" y="3771900"/>
            <a:ext cx="5283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5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8672-F5C9-934B-B71B-FD07E5C5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 &amp; Errors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6D9C-D89F-9343-A5C8-25F8D4192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r>
              <a:rPr lang="en-US" altLang="ko-KR" b="0" dirty="0"/>
              <a:t>Flask</a:t>
            </a:r>
            <a:r>
              <a:rPr lang="ko-KR" altLang="en-US" b="0" dirty="0"/>
              <a:t> 클래스에는 오류 코드가 있는 </a:t>
            </a:r>
            <a:r>
              <a:rPr lang="en-US" dirty="0">
                <a:latin typeface="Courier" pitchFamily="2" charset="0"/>
              </a:rPr>
              <a:t>abort()</a:t>
            </a:r>
            <a:r>
              <a:rPr lang="en-US" b="0" dirty="0"/>
              <a:t> </a:t>
            </a:r>
            <a:r>
              <a:rPr lang="ko-KR" altLang="en-US" b="0" dirty="0" err="1"/>
              <a:t>메소드가</a:t>
            </a:r>
            <a:r>
              <a:rPr lang="ko-KR" altLang="en-US" b="0" dirty="0"/>
              <a:t> 있다</a:t>
            </a:r>
            <a:r>
              <a:rPr lang="en-US" altLang="ko-KR" b="0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FE534-C1D7-3D40-B25E-6A850FDC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9" y="2204864"/>
            <a:ext cx="6543035" cy="432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9E89B-777A-3E48-95F1-B09C0CF01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64" y="2048123"/>
            <a:ext cx="5283200" cy="308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939204-6F72-5E49-B1E8-5BD32C560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839" y="3871292"/>
            <a:ext cx="5283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F740-FA27-DA49-88E3-704F0E87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Flashing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6BB92-556B-A24E-AB38-65E392DED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880320"/>
          </a:xfrm>
        </p:spPr>
        <p:txBody>
          <a:bodyPr/>
          <a:lstStyle/>
          <a:p>
            <a:r>
              <a:rPr lang="en-US" altLang="ko-KR" b="0" dirty="0"/>
              <a:t>Flask</a:t>
            </a:r>
            <a:r>
              <a:rPr lang="ko-KR" altLang="en-US" b="0" dirty="0"/>
              <a:t> 웹 애플리케이션에서 메시지를 쉽게 생성할 수 있다</a:t>
            </a:r>
            <a:r>
              <a:rPr lang="en-US" altLang="ko-KR" b="0" dirty="0"/>
              <a:t>. </a:t>
            </a:r>
            <a:r>
              <a:rPr lang="en-US" b="0" dirty="0"/>
              <a:t>Flask </a:t>
            </a:r>
            <a:r>
              <a:rPr lang="ko-KR" altLang="en-US" b="0" dirty="0"/>
              <a:t>프레임워크의 플래시 시스템을 통해 한 뷰에 메시지를 작성하고 </a:t>
            </a:r>
            <a:r>
              <a:rPr lang="en-US" dirty="0">
                <a:latin typeface="Courier" pitchFamily="2" charset="0"/>
              </a:rPr>
              <a:t>next</a:t>
            </a:r>
            <a:r>
              <a:rPr lang="ko-KR" altLang="en-US" b="0" dirty="0"/>
              <a:t>라는 뷰 기능으로 렌더링할 수 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Flask</a:t>
            </a:r>
            <a:r>
              <a:rPr lang="ko-KR" altLang="en-US" b="0" dirty="0"/>
              <a:t> 모듈에는 </a:t>
            </a:r>
            <a:r>
              <a:rPr lang="en-US" dirty="0">
                <a:latin typeface="Courier" pitchFamily="2" charset="0"/>
              </a:rPr>
              <a:t>flash()</a:t>
            </a:r>
            <a:r>
              <a:rPr lang="en-US" b="0" dirty="0"/>
              <a:t> </a:t>
            </a:r>
            <a:r>
              <a:rPr lang="ko-KR" altLang="en-US" b="0" dirty="0"/>
              <a:t>메서드가 포함되어 있다</a:t>
            </a:r>
            <a:r>
              <a:rPr lang="en-US" altLang="ko-KR" b="0" dirty="0"/>
              <a:t>. </a:t>
            </a:r>
            <a:r>
              <a:rPr lang="ko-KR" altLang="en-US" b="0" dirty="0"/>
              <a:t>메시지를 다음 요청</a:t>
            </a:r>
            <a:r>
              <a:rPr lang="en-US" altLang="ko-KR" b="0" dirty="0"/>
              <a:t>(</a:t>
            </a:r>
            <a:r>
              <a:rPr lang="ko-KR" altLang="en-US" b="0" dirty="0"/>
              <a:t>일반적으로 템플릿</a:t>
            </a:r>
            <a:r>
              <a:rPr lang="en-US" altLang="ko-KR" b="0" dirty="0"/>
              <a:t>)</a:t>
            </a:r>
            <a:r>
              <a:rPr lang="ko-KR" altLang="en-US" b="0" dirty="0" err="1"/>
              <a:t>으로</a:t>
            </a:r>
            <a:r>
              <a:rPr lang="ko-KR" altLang="en-US" b="0" dirty="0"/>
              <a:t> 전달한다</a:t>
            </a:r>
            <a:r>
              <a:rPr lang="en-US" altLang="ko-KR" b="0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4A6A2A-1377-544B-A964-C9E6F6D8BA14}"/>
              </a:ext>
            </a:extLst>
          </p:cNvPr>
          <p:cNvSpPr/>
          <p:nvPr/>
        </p:nvSpPr>
        <p:spPr>
          <a:xfrm>
            <a:off x="666031" y="4294088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flash(message, category)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2D8C3A-3CAA-7940-9132-101FD2F46231}"/>
              </a:ext>
            </a:extLst>
          </p:cNvPr>
          <p:cNvSpPr txBox="1">
            <a:spLocks/>
          </p:cNvSpPr>
          <p:nvPr/>
        </p:nvSpPr>
        <p:spPr>
          <a:xfrm>
            <a:off x="636463" y="4848413"/>
            <a:ext cx="10369152" cy="117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message</a:t>
            </a:r>
            <a:r>
              <a:rPr lang="en-US" sz="2000" b="0" dirty="0"/>
              <a:t> parameter</a:t>
            </a:r>
            <a:r>
              <a:rPr lang="ko-KR" altLang="en-US" sz="2000" b="0" dirty="0"/>
              <a:t>는</a:t>
            </a:r>
            <a:r>
              <a:rPr lang="en-US" sz="2000" b="0" dirty="0"/>
              <a:t> </a:t>
            </a:r>
            <a:r>
              <a:rPr lang="ko-KR" altLang="en-US" sz="2000" b="0" dirty="0" err="1"/>
              <a:t>플래시될</a:t>
            </a:r>
            <a:r>
              <a:rPr lang="ko-KR" altLang="en-US" sz="2000" b="0" dirty="0"/>
              <a:t> 실제 메시지</a:t>
            </a:r>
            <a:endParaRPr lang="en-US" altLang="ko-KR" sz="20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category</a:t>
            </a:r>
            <a:r>
              <a:rPr lang="en-US" sz="2000" b="0" dirty="0"/>
              <a:t> parameter</a:t>
            </a:r>
            <a:r>
              <a:rPr lang="ko-KR" altLang="en-US" sz="2000" b="0" dirty="0"/>
              <a:t>는</a:t>
            </a:r>
            <a:r>
              <a:rPr lang="en-US" sz="2000" b="0" dirty="0"/>
              <a:t> </a:t>
            </a:r>
            <a:r>
              <a:rPr lang="ko-KR" altLang="en-US" sz="2000" b="0" dirty="0"/>
              <a:t>선택 사항이며</a:t>
            </a:r>
            <a:r>
              <a:rPr lang="en-US" altLang="ko-KR" sz="2000" b="0" dirty="0"/>
              <a:t>, '</a:t>
            </a:r>
            <a:r>
              <a:rPr lang="en-US" sz="2000" b="0" dirty="0"/>
              <a:t>error', 'info' </a:t>
            </a:r>
            <a:r>
              <a:rPr lang="ko-KR" altLang="en-US" sz="2000" b="0" dirty="0"/>
              <a:t>또는 </a:t>
            </a:r>
            <a:r>
              <a:rPr lang="en-US" altLang="ko-KR" sz="2000" b="0" dirty="0"/>
              <a:t>'</a:t>
            </a:r>
            <a:r>
              <a:rPr lang="en-US" sz="2000" b="0" dirty="0"/>
              <a:t>warning＇</a:t>
            </a:r>
            <a:r>
              <a:rPr lang="ko-KR" altLang="en-US" sz="2000" b="0" dirty="0"/>
              <a:t>이다</a:t>
            </a:r>
            <a:r>
              <a:rPr lang="en-US" altLang="ko-KR" sz="2000" b="0" dirty="0"/>
              <a:t>.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0946716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F740-FA27-DA49-88E3-704F0E87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Flashing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6BB92-556B-A24E-AB38-65E392DED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224136"/>
          </a:xfrm>
        </p:spPr>
        <p:txBody>
          <a:bodyPr/>
          <a:lstStyle/>
          <a:p>
            <a:r>
              <a:rPr lang="ko-KR" altLang="en-US" b="0" dirty="0"/>
              <a:t>세션에서 메시지를 제거하기 위해 템플릿은 </a:t>
            </a:r>
            <a:r>
              <a:rPr lang="en-US" dirty="0" err="1">
                <a:latin typeface="Courier" pitchFamily="2" charset="0"/>
              </a:rPr>
              <a:t>get_flashed_messages</a:t>
            </a:r>
            <a:r>
              <a:rPr lang="en-US" dirty="0">
                <a:latin typeface="Courier" pitchFamily="2" charset="0"/>
              </a:rPr>
              <a:t>()</a:t>
            </a:r>
            <a:r>
              <a:rPr lang="ko-KR" altLang="en-US" b="0" dirty="0" err="1"/>
              <a:t>를</a:t>
            </a:r>
            <a:r>
              <a:rPr lang="ko-KR" altLang="en-US" b="0" dirty="0"/>
              <a:t> 호출한다</a:t>
            </a:r>
            <a:r>
              <a:rPr lang="en-US" altLang="ko-KR" b="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4A6A2A-1377-544B-A964-C9E6F6D8BA14}"/>
              </a:ext>
            </a:extLst>
          </p:cNvPr>
          <p:cNvSpPr/>
          <p:nvPr/>
        </p:nvSpPr>
        <p:spPr>
          <a:xfrm>
            <a:off x="636463" y="2470949"/>
            <a:ext cx="802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88"/>
                </a:solidFill>
                <a:latin typeface="Courier" pitchFamily="2" charset="0"/>
              </a:rPr>
              <a:t>get_flashed_messages</a:t>
            </a:r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0088"/>
                </a:solidFill>
                <a:latin typeface="Courier" pitchFamily="2" charset="0"/>
              </a:rPr>
              <a:t>with_categories</a:t>
            </a:r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000088"/>
                </a:solidFill>
                <a:latin typeface="Courier" pitchFamily="2" charset="0"/>
              </a:rPr>
              <a:t>category_filter</a:t>
            </a:r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2D8C3A-3CAA-7940-9132-101FD2F46231}"/>
              </a:ext>
            </a:extLst>
          </p:cNvPr>
          <p:cNvSpPr txBox="1">
            <a:spLocks/>
          </p:cNvSpPr>
          <p:nvPr/>
        </p:nvSpPr>
        <p:spPr>
          <a:xfrm>
            <a:off x="636463" y="2890342"/>
            <a:ext cx="10369152" cy="117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0" dirty="0"/>
              <a:t>두 매개 변수 모두 선택 사항이며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수신된 메시지가 카테고리를 갖는 경우 첫째</a:t>
            </a:r>
            <a:r>
              <a:rPr lang="en-US" altLang="ko-KR" sz="2000" b="0" dirty="0"/>
              <a:t> </a:t>
            </a:r>
            <a:r>
              <a:rPr lang="ko-KR" altLang="en-US" sz="2000" b="0" dirty="0" err="1"/>
              <a:t>파라미터는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튜플이고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두 번째 </a:t>
            </a:r>
            <a:r>
              <a:rPr lang="ko-KR" altLang="en-US" sz="2000" b="0" dirty="0" err="1"/>
              <a:t>파라미터는</a:t>
            </a:r>
            <a:r>
              <a:rPr lang="ko-KR" altLang="en-US" sz="2000" b="0" dirty="0"/>
              <a:t> 특정 메시지만 표시하는 데 유용하다</a:t>
            </a:r>
            <a:r>
              <a:rPr lang="en-US" altLang="ko-KR" sz="2000" b="0" dirty="0"/>
              <a:t>.</a:t>
            </a:r>
            <a:endParaRPr lang="en-US" sz="2000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6F6C34-F0EF-5844-9C29-6FDD3614F739}"/>
              </a:ext>
            </a:extLst>
          </p:cNvPr>
          <p:cNvSpPr/>
          <p:nvPr/>
        </p:nvSpPr>
        <p:spPr>
          <a:xfrm>
            <a:off x="636463" y="4113278"/>
            <a:ext cx="80224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{% with messages = </a:t>
            </a:r>
            <a:r>
              <a:rPr lang="en-US" dirty="0" err="1">
                <a:latin typeface="Courier" pitchFamily="2" charset="0"/>
              </a:rPr>
              <a:t>get_flashed_messages</a:t>
            </a:r>
            <a:r>
              <a:rPr lang="en-US" dirty="0">
                <a:latin typeface="Courier" pitchFamily="2" charset="0"/>
              </a:rPr>
              <a:t>() %}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>
                <a:latin typeface="Courier" pitchFamily="2" charset="0"/>
              </a:rPr>
              <a:t>{% if messages %} </a:t>
            </a:r>
          </a:p>
          <a:p>
            <a:r>
              <a:rPr lang="ko-KR" altLang="en-US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{% for message in messages %} </a:t>
            </a:r>
          </a:p>
          <a:p>
            <a:r>
              <a:rPr lang="ko-KR" altLang="en-US" dirty="0">
                <a:latin typeface="Courier" pitchFamily="2" charset="0"/>
              </a:rPr>
              <a:t>      </a:t>
            </a:r>
            <a:r>
              <a:rPr lang="en-US" dirty="0">
                <a:latin typeface="Courier" pitchFamily="2" charset="0"/>
              </a:rPr>
              <a:t>{{ message }} </a:t>
            </a:r>
          </a:p>
          <a:p>
            <a:r>
              <a:rPr lang="ko-KR" altLang="en-US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{% </a:t>
            </a:r>
            <a:r>
              <a:rPr lang="en-US" dirty="0" err="1">
                <a:latin typeface="Courier" pitchFamily="2" charset="0"/>
              </a:rPr>
              <a:t>endfor</a:t>
            </a:r>
            <a:r>
              <a:rPr lang="en-US" dirty="0">
                <a:latin typeface="Courier" pitchFamily="2" charset="0"/>
              </a:rPr>
              <a:t> %}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>
                <a:latin typeface="Courier" pitchFamily="2" charset="0"/>
              </a:rPr>
              <a:t>{% endif %} </a:t>
            </a:r>
          </a:p>
          <a:p>
            <a:r>
              <a:rPr lang="en-US" dirty="0">
                <a:latin typeface="Courier" pitchFamily="2" charset="0"/>
              </a:rPr>
              <a:t>{% </a:t>
            </a:r>
            <a:r>
              <a:rPr lang="en-US" dirty="0" err="1">
                <a:latin typeface="Courier" pitchFamily="2" charset="0"/>
              </a:rPr>
              <a:t>endwith</a:t>
            </a:r>
            <a:r>
              <a:rPr lang="en-US" dirty="0">
                <a:latin typeface="Courier" pitchFamily="2" charset="0"/>
              </a:rPr>
              <a:t> %}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6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D104-8E04-2A4E-B986-64795D0B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r>
              <a:rPr lang="en-US" altLang="ko-KR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D1D7-7ED9-5F46-B93F-0ACBD453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99" y="982146"/>
            <a:ext cx="8640960" cy="790669"/>
          </a:xfrm>
        </p:spPr>
        <p:txBody>
          <a:bodyPr>
            <a:normAutofit/>
          </a:bodyPr>
          <a:lstStyle/>
          <a:p>
            <a:r>
              <a:rPr lang="en-US" b="0" dirty="0" err="1"/>
              <a:t>Tk</a:t>
            </a:r>
            <a:r>
              <a:rPr lang="ko-KR" altLang="en-US" b="0" dirty="0"/>
              <a:t>는</a:t>
            </a:r>
            <a:r>
              <a:rPr lang="en-US" b="0" dirty="0"/>
              <a:t> </a:t>
            </a:r>
            <a:r>
              <a:rPr lang="ko-KR" altLang="en-US" b="0" dirty="0"/>
              <a:t>아래의 </a:t>
            </a:r>
            <a:r>
              <a:rPr lang="en-US" altLang="ko-KR" b="0" dirty="0"/>
              <a:t>top-level-windows</a:t>
            </a:r>
            <a:r>
              <a:rPr lang="ko-KR" altLang="en-US" b="0" dirty="0"/>
              <a:t>을 제공한다</a:t>
            </a:r>
            <a:r>
              <a:rPr lang="en-US" altLang="ko-KR" b="0" dirty="0"/>
              <a:t>.</a:t>
            </a:r>
            <a:endParaRPr lang="en-US" b="0" dirty="0"/>
          </a:p>
          <a:p>
            <a:pPr lvl="1"/>
            <a:endParaRPr lang="en-US" sz="24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2C7694-7A05-C042-8754-C784E0461E8E}"/>
              </a:ext>
            </a:extLst>
          </p:cNvPr>
          <p:cNvSpPr txBox="1">
            <a:spLocks/>
          </p:cNvSpPr>
          <p:nvPr/>
        </p:nvSpPr>
        <p:spPr>
          <a:xfrm>
            <a:off x="738039" y="1792936"/>
            <a:ext cx="10472890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0" dirty="0" err="1"/>
              <a:t>tk_chooseColor</a:t>
            </a:r>
            <a:r>
              <a:rPr lang="en-US" sz="1800" b="0" dirty="0"/>
              <a:t> - </a:t>
            </a:r>
            <a:r>
              <a:rPr lang="ko-KR" altLang="en-US" sz="1800" b="0" dirty="0"/>
              <a:t>사용자가 색상을 선택할 수 있는 대화 상자가 나타난다</a:t>
            </a:r>
            <a:r>
              <a:rPr lang="en-US" altLang="ko-KR" sz="1800" b="0" dirty="0"/>
              <a:t>.</a:t>
            </a:r>
            <a:endParaRPr lang="en-US" sz="1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 err="1"/>
              <a:t>tk_chooseDirectory</a:t>
            </a:r>
            <a:r>
              <a:rPr lang="en-US" sz="1800" b="0" dirty="0"/>
              <a:t> - </a:t>
            </a:r>
            <a:r>
              <a:rPr lang="ko-KR" altLang="en-US" sz="1800" b="0" dirty="0"/>
              <a:t>사용자가 디렉토리 선택할 수 있는 대화 상자가 나타난다</a:t>
            </a:r>
            <a:r>
              <a:rPr lang="en-US" sz="18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 err="1"/>
              <a:t>tk_dialog</a:t>
            </a:r>
            <a:r>
              <a:rPr lang="en-US" sz="1800" b="0" dirty="0"/>
              <a:t> - </a:t>
            </a:r>
            <a:r>
              <a:rPr lang="ko-KR" altLang="en-US" sz="1800" b="0" dirty="0" err="1"/>
              <a:t>모달</a:t>
            </a:r>
            <a:r>
              <a:rPr lang="ko-KR" altLang="en-US" sz="1800" b="0" dirty="0"/>
              <a:t> 대화 상자를 만들고 응답을 기다린다</a:t>
            </a:r>
            <a:r>
              <a:rPr lang="en-US" altLang="ko-KR" sz="1800" b="0" dirty="0"/>
              <a:t>.</a:t>
            </a:r>
            <a:endParaRPr lang="en-US" sz="1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 err="1"/>
              <a:t>tk_getOpenFile</a:t>
            </a:r>
            <a:r>
              <a:rPr lang="en-US" sz="1800" b="0" dirty="0"/>
              <a:t> - </a:t>
            </a:r>
            <a:r>
              <a:rPr lang="ko-KR" altLang="en-US" sz="1800" b="0" dirty="0"/>
              <a:t>사용자가 열 파일을 선택할 수 있는 대화 상자가 나타난다</a:t>
            </a:r>
            <a:r>
              <a:rPr lang="en-US" sz="18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 err="1"/>
              <a:t>tk_getSaveFile</a:t>
            </a:r>
            <a:r>
              <a:rPr lang="en-US" sz="1800" b="0" dirty="0"/>
              <a:t> - </a:t>
            </a:r>
            <a:r>
              <a:rPr lang="ko-KR" altLang="en-US" sz="1800" b="0" dirty="0"/>
              <a:t>사용자가 저장할 파일을 선택할 수 있는 대화 상자가 나타난다</a:t>
            </a:r>
            <a:r>
              <a:rPr lang="en-US" sz="18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 err="1"/>
              <a:t>tk_messageBox</a:t>
            </a:r>
            <a:r>
              <a:rPr lang="en-US" sz="1800" b="0" dirty="0"/>
              <a:t> – </a:t>
            </a:r>
            <a:r>
              <a:rPr lang="ko-KR" altLang="en-US" sz="1800" b="0" dirty="0"/>
              <a:t>메시지 창을 열고 응답을 기다린다</a:t>
            </a:r>
            <a:r>
              <a:rPr lang="en-US" altLang="ko-KR" sz="1800" b="0" dirty="0"/>
              <a:t>.</a:t>
            </a:r>
            <a:endParaRPr lang="en-US" sz="1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 err="1"/>
              <a:t>tk_popup</a:t>
            </a:r>
            <a:r>
              <a:rPr lang="en-US" sz="1800" b="0" dirty="0"/>
              <a:t> - </a:t>
            </a:r>
            <a:r>
              <a:rPr lang="ko-KR" altLang="en-US" sz="1800" b="0" dirty="0"/>
              <a:t>팝업 </a:t>
            </a:r>
            <a:r>
              <a:rPr lang="ko-KR" altLang="en-US" sz="1800" b="0" dirty="0" err="1"/>
              <a:t>메뉴기</a:t>
            </a:r>
            <a:r>
              <a:rPr lang="ko-KR" altLang="en-US" sz="1800" b="0" dirty="0"/>
              <a:t> 보인다</a:t>
            </a:r>
            <a:r>
              <a:rPr lang="en-US" altLang="ko-KR" sz="1800" b="0" dirty="0"/>
              <a:t>.</a:t>
            </a:r>
            <a:endParaRPr lang="en-US" sz="1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 err="1"/>
              <a:t>toplevel</a:t>
            </a:r>
            <a:r>
              <a:rPr lang="en-US" sz="1800" b="0" dirty="0"/>
              <a:t> -</a:t>
            </a:r>
            <a:r>
              <a:rPr lang="ko-KR" altLang="en-US" sz="1800" b="0" dirty="0"/>
              <a:t>최상위 위젯을 만들고 조작한다</a:t>
            </a:r>
            <a:r>
              <a:rPr lang="en-US" altLang="ko-KR" sz="1800" b="0" dirty="0"/>
              <a:t>.</a:t>
            </a:r>
            <a:endParaRPr lang="en-US" sz="1800" b="0" dirty="0"/>
          </a:p>
          <a:p>
            <a:pPr lvl="1"/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7618330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F740-FA27-DA49-88E3-704F0E87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Flashing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997EDA-4954-A74D-A655-7CF1FE180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9" y="1556792"/>
            <a:ext cx="5472608" cy="4608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FB6E49-7D44-2648-B54B-B06EBF8C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23" y="1556792"/>
            <a:ext cx="6024669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762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F740-FA27-DA49-88E3-704F0E87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Flashing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287E3-D9EF-0642-A399-B21FEB500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7" y="1628800"/>
            <a:ext cx="6321702" cy="4536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98BF1-B51C-1445-8B9F-34EED6639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83" y="1124744"/>
            <a:ext cx="5283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22D44-8F9F-2344-A942-334F1A24B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83" y="2492896"/>
            <a:ext cx="5283200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9A4A62-8845-1141-A4C3-64645624E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83" y="4329100"/>
            <a:ext cx="5283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4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E961-6617-6E48-A204-0C24EBEB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Uploading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D31B-0B81-7542-ABC5-F68079AC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3744416"/>
          </a:xfrm>
        </p:spPr>
        <p:txBody>
          <a:bodyPr>
            <a:normAutofit fontScale="92500"/>
          </a:bodyPr>
          <a:lstStyle/>
          <a:p>
            <a:r>
              <a:rPr lang="en-US" altLang="ko-KR" b="0" dirty="0"/>
              <a:t>Flask</a:t>
            </a:r>
            <a:r>
              <a:rPr lang="ko-KR" altLang="en-US" b="0" dirty="0"/>
              <a:t>에서 파일 업로드를 쉽게 처리할 수 있다</a:t>
            </a:r>
            <a:r>
              <a:rPr lang="en-US" altLang="ko-KR" b="0" dirty="0"/>
              <a:t>. </a:t>
            </a:r>
            <a:r>
              <a:rPr lang="en-US" b="0" dirty="0" err="1"/>
              <a:t>enctype</a:t>
            </a:r>
            <a:r>
              <a:rPr lang="en-US" b="0" dirty="0"/>
              <a:t> </a:t>
            </a:r>
            <a:r>
              <a:rPr lang="ko-KR" altLang="en-US" b="0" dirty="0"/>
              <a:t>속성을 </a:t>
            </a:r>
            <a:r>
              <a:rPr lang="en-US" altLang="ko-KR" b="0" dirty="0"/>
              <a:t>'</a:t>
            </a:r>
            <a:r>
              <a:rPr lang="en-US" b="0" dirty="0"/>
              <a:t>multipart/form-data'</a:t>
            </a:r>
            <a:r>
              <a:rPr lang="ko-KR" altLang="en-US" b="0" dirty="0"/>
              <a:t>로 설정하여 파일을 </a:t>
            </a:r>
            <a:r>
              <a:rPr lang="en-US" b="0" dirty="0"/>
              <a:t>URL</a:t>
            </a:r>
            <a:r>
              <a:rPr lang="ko-KR" altLang="en-US" b="0" dirty="0"/>
              <a:t>에 게시하는 </a:t>
            </a:r>
            <a:r>
              <a:rPr lang="en-US" b="0" dirty="0"/>
              <a:t>HTML form</a:t>
            </a:r>
            <a:r>
              <a:rPr lang="ko-KR" altLang="en-US" b="0" dirty="0"/>
              <a:t>이 필요하다</a:t>
            </a:r>
            <a:r>
              <a:rPr lang="en-US" altLang="ko-KR" b="0" dirty="0"/>
              <a:t>. </a:t>
            </a:r>
            <a:r>
              <a:rPr lang="en-US" b="0" dirty="0"/>
              <a:t>URL </a:t>
            </a:r>
            <a:r>
              <a:rPr lang="ko-KR" altLang="en-US" b="0" dirty="0"/>
              <a:t>처리기가 </a:t>
            </a:r>
            <a:r>
              <a:rPr lang="en-US" altLang="ko-KR" dirty="0" err="1">
                <a:latin typeface="Courier" pitchFamily="2" charset="0"/>
              </a:rPr>
              <a:t>request.files</a:t>
            </a:r>
            <a:r>
              <a:rPr lang="en-US" altLang="ko-KR" dirty="0">
                <a:latin typeface="Courier" pitchFamily="2" charset="0"/>
              </a:rPr>
              <a:t>[]</a:t>
            </a:r>
            <a:r>
              <a:rPr lang="ko-KR" altLang="en-US" dirty="0">
                <a:latin typeface="Courier" pitchFamily="2" charset="0"/>
              </a:rPr>
              <a:t> </a:t>
            </a:r>
            <a:r>
              <a:rPr lang="ko-KR" altLang="en-US" b="0" dirty="0">
                <a:latin typeface="Courier" pitchFamily="2" charset="0"/>
              </a:rPr>
              <a:t>객체</a:t>
            </a:r>
            <a:r>
              <a:rPr lang="ko-KR" altLang="en-US" b="0" dirty="0"/>
              <a:t>에서 파일을 가져오고</a:t>
            </a:r>
            <a:r>
              <a:rPr lang="en-US" altLang="ko-KR" b="0" dirty="0"/>
              <a:t>,</a:t>
            </a:r>
            <a:r>
              <a:rPr lang="en-US" b="0" dirty="0"/>
              <a:t> </a:t>
            </a:r>
            <a:r>
              <a:rPr lang="ko-KR" altLang="en-US" b="0" dirty="0"/>
              <a:t>파일을 원하는 위치에 저장한다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업로드된</a:t>
            </a:r>
            <a:r>
              <a:rPr lang="ko-KR" altLang="en-US" b="0" dirty="0"/>
              <a:t> 각 파일을 실제로 최종 위치에 저장되기 전에 먼저 서버의 임시 위치에 저장한다</a:t>
            </a:r>
            <a:r>
              <a:rPr lang="en-US" altLang="ko-KR" b="0" dirty="0"/>
              <a:t>. </a:t>
            </a:r>
            <a:r>
              <a:rPr lang="ko-KR" altLang="en-US" b="0" dirty="0"/>
              <a:t>대상 파일의 이름은 하드 </a:t>
            </a:r>
            <a:r>
              <a:rPr lang="ko-KR" altLang="en-US" b="0" dirty="0" err="1"/>
              <a:t>코딩되어</a:t>
            </a:r>
            <a:r>
              <a:rPr lang="ko-KR" altLang="en-US" b="0" dirty="0"/>
              <a:t> 있거나 </a:t>
            </a:r>
            <a:r>
              <a:rPr lang="en-US" altLang="ko-KR" dirty="0" err="1">
                <a:latin typeface="Courier" pitchFamily="2" charset="0"/>
              </a:rPr>
              <a:t>request_files</a:t>
            </a:r>
            <a:r>
              <a:rPr lang="en-US" altLang="ko-KR" dirty="0">
                <a:latin typeface="Courier" pitchFamily="2" charset="0"/>
              </a:rPr>
              <a:t>[file]</a:t>
            </a:r>
            <a:r>
              <a:rPr lang="en-US" altLang="ko-KR" b="0" dirty="0"/>
              <a:t> </a:t>
            </a:r>
            <a:r>
              <a:rPr lang="ko-KR" altLang="en-US" b="0" dirty="0"/>
              <a:t>객체의 파일 이름 속성에서 가져올 수 있다</a:t>
            </a:r>
            <a:r>
              <a:rPr lang="en-US" altLang="ko-KR" b="0" dirty="0"/>
              <a:t>.</a:t>
            </a:r>
            <a:r>
              <a:rPr lang="ko-KR" altLang="en-US" b="0" dirty="0"/>
              <a:t> 그러나 </a:t>
            </a:r>
            <a:r>
              <a:rPr lang="en-US" dirty="0" err="1">
                <a:latin typeface="Courier" pitchFamily="2" charset="0"/>
              </a:rPr>
              <a:t>secure_filename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b="0" dirty="0"/>
              <a:t> </a:t>
            </a:r>
            <a:r>
              <a:rPr lang="ko-KR" altLang="en-US" b="0" dirty="0"/>
              <a:t>함수를 사용하여 보안 버전을 얻는 것이 바람직하다</a:t>
            </a:r>
            <a:r>
              <a:rPr lang="en-US" altLang="ko-KR" b="0" dirty="0"/>
              <a:t>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A586BD-8549-3E4A-8F10-481BEEBFC3A2}"/>
              </a:ext>
            </a:extLst>
          </p:cNvPr>
          <p:cNvSpPr txBox="1">
            <a:spLocks/>
          </p:cNvSpPr>
          <p:nvPr/>
        </p:nvSpPr>
        <p:spPr>
          <a:xfrm>
            <a:off x="666031" y="5175895"/>
            <a:ext cx="10369152" cy="117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err="1"/>
              <a:t>App.config</a:t>
            </a:r>
            <a:r>
              <a:rPr lang="en-US" sz="2000" b="0" dirty="0"/>
              <a:t>[‘UPLOAD_FOLDER’] : </a:t>
            </a:r>
            <a:r>
              <a:rPr lang="ko-KR" altLang="en-US" sz="2000" b="0" dirty="0"/>
              <a:t>업로드 폴더의 경로를 정의</a:t>
            </a:r>
            <a:endParaRPr lang="en-US" altLang="ko-KR" sz="2000" b="0" dirty="0"/>
          </a:p>
          <a:p>
            <a:pPr marL="0" indent="0">
              <a:buNone/>
            </a:pPr>
            <a:r>
              <a:rPr lang="en-US" sz="2000" b="0" dirty="0" err="1"/>
              <a:t>App.config</a:t>
            </a:r>
            <a:r>
              <a:rPr lang="en-US" sz="2000" b="0" dirty="0"/>
              <a:t>[‘MAX_CONTENT_PATH’] : </a:t>
            </a:r>
            <a:r>
              <a:rPr lang="ko-KR" altLang="en-US" sz="2000" b="0" dirty="0"/>
              <a:t>업로드할 파일의 최대 크기를 바이트 단위로 지정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148921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E961-6617-6E48-A204-0C24EBEB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Uploading </a:t>
            </a:r>
            <a:r>
              <a:rPr lang="en-US" sz="2800" dirty="0"/>
              <a:t>(cont’d)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20EC7-B022-2747-AB2A-3DAF36139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67" y="1124744"/>
            <a:ext cx="7959053" cy="2376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16DBD-8DF4-E44F-A74F-3FAD119CA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27" y="3527301"/>
            <a:ext cx="5283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584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E961-6617-6E48-A204-0C24EBEB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Uploading </a:t>
            </a:r>
            <a:r>
              <a:rPr lang="en-US" sz="2800" dirty="0"/>
              <a:t>(cont’d)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9F16A-A032-A94A-B514-040AC7280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6" y="2492896"/>
            <a:ext cx="10455048" cy="3672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3E9B9-BDB4-F34E-9D9C-B8A7DCFA2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35" y="943173"/>
            <a:ext cx="5283200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B35EA-411F-B943-8505-F2EAFFCDF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19" y="2011189"/>
            <a:ext cx="5283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749A-C020-4341-BFE1-9B54109E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584A8-88AA-894B-8B22-BEAB3EC01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핵심 기능은 </a:t>
            </a:r>
            <a:r>
              <a:rPr lang="en-US" dirty="0" err="1"/>
              <a:t>Werkzeug</a:t>
            </a:r>
            <a:r>
              <a:rPr lang="en-US" b="0" dirty="0"/>
              <a:t> </a:t>
            </a:r>
            <a:r>
              <a:rPr lang="ko-KR" altLang="en-US" b="0" dirty="0"/>
              <a:t>기반 </a:t>
            </a:r>
            <a:r>
              <a:rPr lang="en-US" b="0" dirty="0"/>
              <a:t>WSGI</a:t>
            </a:r>
            <a:r>
              <a:rPr lang="ko-KR" altLang="en-US" b="0" dirty="0"/>
              <a:t>와 라우팅</a:t>
            </a:r>
            <a:r>
              <a:rPr lang="en-US" altLang="ko-KR" b="0" dirty="0"/>
              <a:t> </a:t>
            </a:r>
            <a:r>
              <a:rPr lang="ko-KR" altLang="en-US" b="0" dirty="0"/>
              <a:t>그리고</a:t>
            </a:r>
            <a:r>
              <a:rPr lang="en-US" altLang="ko-KR" b="0" dirty="0"/>
              <a:t> </a:t>
            </a:r>
            <a:r>
              <a:rPr lang="en-US" altLang="ko-KR" dirty="0"/>
              <a:t>jinja2</a:t>
            </a:r>
            <a:r>
              <a:rPr lang="en-US" altLang="ko-KR" b="0" dirty="0"/>
              <a:t> </a:t>
            </a:r>
            <a:r>
              <a:rPr lang="ko-KR" altLang="en-US" b="0" dirty="0"/>
              <a:t>기반 템플릿 엔진을 포함하기 때문에 </a:t>
            </a:r>
            <a:r>
              <a:rPr lang="en-US" altLang="ko-KR" b="0" dirty="0"/>
              <a:t>Flask</a:t>
            </a:r>
            <a:r>
              <a:rPr lang="ko-KR" altLang="en-US" b="0" dirty="0"/>
              <a:t>는 종종 마이크로 프레임워크라고 불린다</a:t>
            </a:r>
            <a:r>
              <a:rPr lang="en-US" altLang="ko-KR" b="0" dirty="0"/>
              <a:t>. </a:t>
            </a:r>
            <a:r>
              <a:rPr lang="ko-KR" altLang="en-US" b="0" dirty="0"/>
              <a:t>게다가</a:t>
            </a:r>
            <a:r>
              <a:rPr lang="en-US" altLang="ko-KR" b="0" dirty="0"/>
              <a:t>, Flask</a:t>
            </a:r>
            <a:r>
              <a:rPr lang="ko-KR" altLang="en-US" b="0" dirty="0"/>
              <a:t> 프레임워크는 쿠키와 </a:t>
            </a:r>
            <a:r>
              <a:rPr lang="ko-KR" altLang="en-US" b="0" dirty="0" err="1"/>
              <a:t>세션뿐만</a:t>
            </a:r>
            <a:r>
              <a:rPr lang="ko-KR" altLang="en-US" b="0" dirty="0"/>
              <a:t> 아니라 </a:t>
            </a:r>
            <a:r>
              <a:rPr lang="en-US" dirty="0"/>
              <a:t>JSON</a:t>
            </a:r>
            <a:r>
              <a:rPr lang="en-US" b="0" dirty="0"/>
              <a:t>, </a:t>
            </a:r>
            <a:r>
              <a:rPr lang="ko-KR" altLang="en-US" b="0" dirty="0"/>
              <a:t>정적 파일 등과 같은 </a:t>
            </a:r>
            <a:r>
              <a:rPr lang="en-US" altLang="ko-KR" b="0" dirty="0"/>
              <a:t>web helper</a:t>
            </a:r>
            <a:r>
              <a:rPr lang="ko-KR" altLang="en-US" b="0" dirty="0" err="1"/>
              <a:t>를</a:t>
            </a:r>
            <a:r>
              <a:rPr lang="ko-KR" altLang="en-US" b="0" dirty="0"/>
              <a:t> 지원한다</a:t>
            </a:r>
            <a:r>
              <a:rPr lang="en-US" altLang="ko-KR" b="0" dirty="0"/>
              <a:t>. </a:t>
            </a:r>
            <a:r>
              <a:rPr lang="ko-KR" altLang="en-US" b="0" dirty="0"/>
              <a:t>이들로는 완전한 웹 애플리케이션의 개발에 충분하지 않다</a:t>
            </a:r>
            <a:r>
              <a:rPr lang="en-US" altLang="ko-KR" b="0" dirty="0"/>
              <a:t>. Flask</a:t>
            </a:r>
            <a:r>
              <a:rPr lang="ko-KR" altLang="en-US" b="0" dirty="0"/>
              <a:t> </a:t>
            </a:r>
            <a:r>
              <a:rPr lang="ko-KR" altLang="en-US" b="0" dirty="0" err="1"/>
              <a:t>익스텐션은</a:t>
            </a:r>
            <a:r>
              <a:rPr lang="ko-KR" altLang="en-US" b="0" dirty="0"/>
              <a:t> </a:t>
            </a:r>
            <a:r>
              <a:rPr lang="en-US" altLang="ko-KR" b="0" dirty="0"/>
              <a:t>Flask</a:t>
            </a:r>
            <a:r>
              <a:rPr lang="ko-KR" altLang="en-US" b="0" dirty="0"/>
              <a:t> 프레임워크에 대한 확장성을 제공한다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많은 수의 </a:t>
            </a:r>
            <a:r>
              <a:rPr lang="en-US" altLang="ko-KR" b="0" dirty="0"/>
              <a:t>Flask</a:t>
            </a:r>
            <a:r>
              <a:rPr lang="ko-KR" altLang="en-US" b="0" dirty="0"/>
              <a:t> </a:t>
            </a:r>
            <a:r>
              <a:rPr lang="en-US" altLang="ko-KR" b="0" dirty="0"/>
              <a:t>extension</a:t>
            </a:r>
            <a:r>
              <a:rPr lang="ko-KR" altLang="en-US" b="0" dirty="0"/>
              <a:t>을 사용할 수 있다</a:t>
            </a:r>
            <a:r>
              <a:rPr lang="en-US" altLang="ko-KR" b="0" dirty="0"/>
              <a:t>. Flask</a:t>
            </a:r>
            <a:r>
              <a:rPr lang="ko-KR" altLang="en-US" b="0" dirty="0"/>
              <a:t> </a:t>
            </a:r>
            <a:r>
              <a:rPr lang="en-US" altLang="ko-KR" b="0" dirty="0"/>
              <a:t>extension </a:t>
            </a:r>
            <a:r>
              <a:rPr lang="ko-KR" altLang="en-US" b="0" dirty="0"/>
              <a:t>은 특정 유형의 지원을 </a:t>
            </a:r>
            <a:r>
              <a:rPr lang="en-US" altLang="ko-KR" b="0" dirty="0"/>
              <a:t>Flask</a:t>
            </a:r>
            <a:r>
              <a:rPr lang="ko-KR" altLang="en-US" b="0" dirty="0"/>
              <a:t> 응용 프로그램에 추가하는 </a:t>
            </a:r>
            <a:r>
              <a:rPr lang="ko-KR" altLang="en-US" b="0" dirty="0" err="1"/>
              <a:t>파이썬</a:t>
            </a:r>
            <a:r>
              <a:rPr lang="ko-KR" altLang="en-US" b="0" dirty="0"/>
              <a:t> 모듈이다</a:t>
            </a:r>
            <a:r>
              <a:rPr lang="en-US" altLang="ko-KR" b="0" dirty="0"/>
              <a:t>. </a:t>
            </a:r>
            <a:r>
              <a:rPr lang="en-US" b="0" dirty="0"/>
              <a:t>Flask Extension Registry</a:t>
            </a:r>
            <a:r>
              <a:rPr lang="ko-KR" altLang="en-US" b="0" dirty="0"/>
              <a:t>는 사용 가능한 </a:t>
            </a:r>
            <a:r>
              <a:rPr lang="en-US" altLang="ko-KR" b="0" dirty="0"/>
              <a:t>extension </a:t>
            </a:r>
            <a:r>
              <a:rPr lang="ko-KR" altLang="en-US" b="0" dirty="0"/>
              <a:t>의 디렉토리이다</a:t>
            </a:r>
            <a:r>
              <a:rPr lang="en-US" altLang="ko-KR" b="0" dirty="0"/>
              <a:t>. extension </a:t>
            </a:r>
            <a:r>
              <a:rPr lang="ko-KR" altLang="en-US" b="0" dirty="0"/>
              <a:t>이 필요하면 </a:t>
            </a:r>
            <a:r>
              <a:rPr lang="en-US" dirty="0"/>
              <a:t>pip</a:t>
            </a:r>
            <a:r>
              <a:rPr lang="en-US" b="0" dirty="0"/>
              <a:t> </a:t>
            </a:r>
            <a:r>
              <a:rPr lang="ko-KR" altLang="en-US" b="0" dirty="0"/>
              <a:t>유틸리티를 통해 다운로드할 수 있다</a:t>
            </a:r>
            <a:r>
              <a:rPr lang="en-US" altLang="ko-KR" b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579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749A-C020-4341-BFE1-9B54109E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584A8-88AA-894B-8B22-BEAB3EC01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376264"/>
          </a:xfrm>
        </p:spPr>
        <p:txBody>
          <a:bodyPr>
            <a:normAutofit/>
          </a:bodyPr>
          <a:lstStyle/>
          <a:p>
            <a:r>
              <a:rPr lang="ko-KR" altLang="en-US" b="0" dirty="0"/>
              <a:t>아래 </a:t>
            </a:r>
            <a:r>
              <a:rPr lang="en-US" b="0" dirty="0"/>
              <a:t>Flask extensions</a:t>
            </a:r>
            <a:r>
              <a:rPr lang="ko-KR" altLang="en-US" b="0" dirty="0"/>
              <a:t>에 대하여 알아본다</a:t>
            </a:r>
            <a:r>
              <a:rPr lang="en-US" altLang="ko-KR" b="0" dirty="0"/>
              <a:t>.</a:t>
            </a:r>
            <a:endParaRPr lang="en-US" b="0" dirty="0"/>
          </a:p>
          <a:p>
            <a:pPr lvl="1"/>
            <a:r>
              <a:rPr lang="en-US" dirty="0"/>
              <a:t>Flask WTF</a:t>
            </a:r>
            <a:r>
              <a:rPr lang="en-US" b="0" dirty="0"/>
              <a:t> − </a:t>
            </a:r>
            <a:r>
              <a:rPr lang="en-US" b="0" dirty="0" err="1"/>
              <a:t>WTForms</a:t>
            </a:r>
            <a:r>
              <a:rPr lang="ko-KR" altLang="en-US" b="0" dirty="0"/>
              <a:t>의 </a:t>
            </a:r>
            <a:r>
              <a:rPr lang="ko-KR" altLang="en-US" b="0" dirty="0" err="1"/>
              <a:t>랜더링과</a:t>
            </a:r>
            <a:r>
              <a:rPr lang="ko-KR" altLang="en-US" b="0" dirty="0"/>
              <a:t> 유효성 검사를 추가</a:t>
            </a:r>
            <a:endParaRPr lang="en-US" b="0" dirty="0"/>
          </a:p>
          <a:p>
            <a:pPr lvl="1"/>
            <a:r>
              <a:rPr lang="en-US" dirty="0"/>
              <a:t>Flask </a:t>
            </a:r>
            <a:r>
              <a:rPr lang="en-US" dirty="0" err="1"/>
              <a:t>SQLAlchemy</a:t>
            </a:r>
            <a:r>
              <a:rPr lang="en-US" b="0" dirty="0"/>
              <a:t> − Flask </a:t>
            </a:r>
            <a:r>
              <a:rPr lang="ko-KR" altLang="en-US" b="0" dirty="0"/>
              <a:t>응용 프로그램에 </a:t>
            </a:r>
            <a:r>
              <a:rPr lang="en-US" b="0" dirty="0" err="1"/>
              <a:t>SQLAlchemy</a:t>
            </a:r>
            <a:r>
              <a:rPr lang="en-US" b="0" dirty="0"/>
              <a:t> </a:t>
            </a:r>
            <a:r>
              <a:rPr lang="ko-KR" altLang="en-US" b="0" dirty="0"/>
              <a:t>지원 추가</a:t>
            </a:r>
            <a:endParaRPr lang="en-US" altLang="ko-KR" b="0" dirty="0"/>
          </a:p>
          <a:p>
            <a:r>
              <a:rPr lang="en-US" b="0" dirty="0"/>
              <a:t>extension</a:t>
            </a:r>
            <a:r>
              <a:rPr lang="ko-KR" altLang="en-US" b="0" dirty="0"/>
              <a:t> 또한 </a:t>
            </a:r>
            <a:r>
              <a:rPr lang="en-US" altLang="ko-KR" b="0" dirty="0"/>
              <a:t>Python </a:t>
            </a:r>
            <a:r>
              <a:rPr lang="ko-KR" altLang="en-US" b="0" dirty="0"/>
              <a:t>모듈이므로 사용을 위하여는 </a:t>
            </a:r>
            <a:r>
              <a:rPr lang="en-US" altLang="ko-KR" b="0" dirty="0"/>
              <a:t>import</a:t>
            </a:r>
            <a:r>
              <a:rPr lang="ko-KR" altLang="en-US" b="0" dirty="0"/>
              <a:t>해야 한다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9D11BF-6ECF-DE40-B1AB-0BBF2487502A}"/>
              </a:ext>
            </a:extLst>
          </p:cNvPr>
          <p:cNvSpPr/>
          <p:nvPr/>
        </p:nvSpPr>
        <p:spPr>
          <a:xfrm>
            <a:off x="666031" y="3623077"/>
            <a:ext cx="802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flask.ext</a:t>
            </a:r>
            <a:r>
              <a:rPr lang="en-US" dirty="0">
                <a:latin typeface="Courier" pitchFamily="2" charset="0"/>
              </a:rPr>
              <a:t> import foo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5719E9-D20A-BC43-BC77-2B07F6B19C22}"/>
              </a:ext>
            </a:extLst>
          </p:cNvPr>
          <p:cNvSpPr txBox="1">
            <a:spLocks/>
          </p:cNvSpPr>
          <p:nvPr/>
        </p:nvSpPr>
        <p:spPr>
          <a:xfrm>
            <a:off x="305991" y="4042470"/>
            <a:ext cx="11449272" cy="74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호환성 모듈을 활성화해야 하며</a:t>
            </a:r>
            <a:r>
              <a:rPr lang="en-US" altLang="ko-KR" b="0" dirty="0"/>
              <a:t> </a:t>
            </a:r>
            <a:r>
              <a:rPr lang="en-US" dirty="0" err="1"/>
              <a:t>flashxt_compat</a:t>
            </a:r>
            <a:r>
              <a:rPr lang="en-US" altLang="ko-KR" dirty="0" err="1"/>
              <a:t>.py</a:t>
            </a:r>
            <a:r>
              <a:rPr lang="ko-KR" altLang="en-US" b="0" dirty="0"/>
              <a:t>을 실행하여 설치할 수 있다</a:t>
            </a:r>
            <a:r>
              <a:rPr lang="en-US" altLang="ko-KR" b="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D846CB-F6FD-8F4A-8F68-87B18866204D}"/>
              </a:ext>
            </a:extLst>
          </p:cNvPr>
          <p:cNvSpPr/>
          <p:nvPr/>
        </p:nvSpPr>
        <p:spPr>
          <a:xfrm>
            <a:off x="698117" y="4854387"/>
            <a:ext cx="80224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import </a:t>
            </a:r>
            <a:r>
              <a:rPr lang="en-US" dirty="0" err="1">
                <a:latin typeface="Courier" pitchFamily="2" charset="0"/>
              </a:rPr>
              <a:t>flaskext_compat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 err="1">
                <a:latin typeface="Courier" pitchFamily="2" charset="0"/>
              </a:rPr>
              <a:t>flaskext_compat.activate</a:t>
            </a:r>
            <a:r>
              <a:rPr lang="en-US" dirty="0">
                <a:latin typeface="Courier" pitchFamily="2" charset="0"/>
              </a:rPr>
              <a:t>() </a:t>
            </a:r>
          </a:p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flask.ext</a:t>
            </a:r>
            <a:r>
              <a:rPr lang="en-US" dirty="0">
                <a:latin typeface="Courier" pitchFamily="2" charset="0"/>
              </a:rPr>
              <a:t> import foo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5039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B9D-7FE6-D847-AB99-1401DA25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WTForms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3CBA-ABEF-D949-A46F-F423B452F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 dirty="0"/>
              <a:t>Flask-WTF</a:t>
            </a:r>
            <a:r>
              <a:rPr lang="ko-KR" altLang="en-US" b="0" dirty="0" err="1"/>
              <a:t>를</a:t>
            </a:r>
            <a:r>
              <a:rPr lang="ko-KR" altLang="en-US" b="0" dirty="0"/>
              <a:t> 사용하여 </a:t>
            </a:r>
            <a:r>
              <a:rPr lang="en-US" b="0" dirty="0"/>
              <a:t>Python </a:t>
            </a:r>
            <a:r>
              <a:rPr lang="ko-KR" altLang="en-US" b="0" dirty="0"/>
              <a:t>스크립트에서 양식 필드를 정의하고 </a:t>
            </a:r>
            <a:r>
              <a:rPr lang="en-US" b="0" dirty="0"/>
              <a:t>HTML </a:t>
            </a:r>
            <a:r>
              <a:rPr lang="ko-KR" altLang="en-US" b="0" dirty="0"/>
              <a:t>템플릿을 사용하여 렌더링할 수 있으며</a:t>
            </a:r>
            <a:r>
              <a:rPr lang="en-US" altLang="ko-KR" b="0" dirty="0"/>
              <a:t>, </a:t>
            </a:r>
            <a:r>
              <a:rPr lang="en-US" b="0" dirty="0"/>
              <a:t>WTF </a:t>
            </a:r>
            <a:r>
              <a:rPr lang="ko-KR" altLang="en-US" b="0" dirty="0"/>
              <a:t>필드에 유효성 검사를 적용할 수도 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사용자가 입력한 데이터는 </a:t>
            </a:r>
            <a:r>
              <a:rPr lang="en-US" b="0" dirty="0"/>
              <a:t>GET </a:t>
            </a:r>
            <a:r>
              <a:rPr lang="ko-KR" altLang="en-US" b="0" dirty="0"/>
              <a:t>또는 </a:t>
            </a:r>
            <a:r>
              <a:rPr lang="en-US" b="0" dirty="0"/>
              <a:t>POST method</a:t>
            </a:r>
            <a:r>
              <a:rPr lang="ko-KR" altLang="en-US" b="0" dirty="0"/>
              <a:t>로 서버측 스크립트에 </a:t>
            </a:r>
            <a:r>
              <a:rPr lang="en-US" b="0" dirty="0"/>
              <a:t>HTTP </a:t>
            </a:r>
            <a:r>
              <a:rPr lang="en-US" altLang="ko-KR" b="0" dirty="0"/>
              <a:t>request</a:t>
            </a:r>
            <a:r>
              <a:rPr lang="ko-KR" altLang="en-US" b="0" dirty="0"/>
              <a:t> 메시지 형태로 제출된다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/>
              <a:t>서버측 스크립트는 </a:t>
            </a:r>
            <a:r>
              <a:rPr lang="en-US" b="0" dirty="0"/>
              <a:t>http request</a:t>
            </a:r>
            <a:r>
              <a:rPr lang="ko-KR" altLang="en-US" b="0" dirty="0"/>
              <a:t> 데이터에서 </a:t>
            </a:r>
            <a:r>
              <a:rPr lang="en-US" altLang="ko-KR" b="0" dirty="0"/>
              <a:t>form</a:t>
            </a:r>
            <a:r>
              <a:rPr lang="ko-KR" altLang="en-US" b="0" dirty="0"/>
              <a:t> 요소를 다시 생성해야 한다</a:t>
            </a:r>
            <a:r>
              <a:rPr lang="en-US" altLang="ko-KR" b="0" dirty="0"/>
              <a:t>. </a:t>
            </a:r>
            <a:r>
              <a:rPr lang="ko-KR" altLang="en-US" b="0" dirty="0"/>
              <a:t>따라서 </a:t>
            </a:r>
            <a:r>
              <a:rPr lang="en-US" altLang="ko-KR" b="0" dirty="0"/>
              <a:t>form</a:t>
            </a:r>
            <a:r>
              <a:rPr lang="ko-KR" altLang="en-US" b="0" dirty="0"/>
              <a:t> 요소는 </a:t>
            </a:r>
            <a:r>
              <a:rPr lang="en-US" b="0" dirty="0"/>
              <a:t>HTML</a:t>
            </a:r>
            <a:r>
              <a:rPr lang="ko-KR" altLang="en-US" b="0" dirty="0"/>
              <a:t>로 한 번</a:t>
            </a:r>
            <a:r>
              <a:rPr lang="en-US" altLang="ko-KR" b="0" dirty="0"/>
              <a:t>, </a:t>
            </a:r>
            <a:r>
              <a:rPr lang="ko-KR" altLang="en-US" b="0" dirty="0"/>
              <a:t>서버측 스크립트로 두 번 정의된다</a:t>
            </a:r>
            <a:r>
              <a:rPr lang="en-US" altLang="ko-KR" b="0" dirty="0"/>
              <a:t>.</a:t>
            </a:r>
          </a:p>
          <a:p>
            <a:pPr lvl="1"/>
            <a:r>
              <a:rPr lang="en-US" b="0" dirty="0"/>
              <a:t>HTML form</a:t>
            </a:r>
            <a:r>
              <a:rPr lang="ko-KR" altLang="en-US" b="0" dirty="0"/>
              <a:t>을 사용하는 또 다른 단점은 </a:t>
            </a:r>
            <a:r>
              <a:rPr lang="en-US" altLang="ko-KR" b="0" dirty="0"/>
              <a:t>form</a:t>
            </a:r>
            <a:r>
              <a:rPr lang="ko-KR" altLang="en-US" b="0" dirty="0"/>
              <a:t> 요소를 동적으로 렌더링하는 것이 어렵다</a:t>
            </a:r>
            <a:r>
              <a:rPr lang="en-US" altLang="ko-KR" b="0" dirty="0"/>
              <a:t>. </a:t>
            </a:r>
            <a:r>
              <a:rPr lang="ko-KR" altLang="en-US" b="0" dirty="0"/>
              <a:t>도한</a:t>
            </a:r>
            <a:r>
              <a:rPr lang="en-US" altLang="ko-KR" b="0" dirty="0"/>
              <a:t> </a:t>
            </a:r>
            <a:r>
              <a:rPr lang="en-US" b="0" dirty="0"/>
              <a:t>HTML </a:t>
            </a:r>
            <a:r>
              <a:rPr lang="ko-KR" altLang="en-US" b="0" dirty="0"/>
              <a:t>자체는 사용자의 입력을 검증하는 방법을 제공하지 않는다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유연한 양식</a:t>
            </a:r>
            <a:r>
              <a:rPr lang="en-US" altLang="ko-KR" b="0" dirty="0"/>
              <a:t>, </a:t>
            </a:r>
            <a:r>
              <a:rPr lang="ko-KR" altLang="en-US" b="0" dirty="0"/>
              <a:t>렌더링 및 검증 라이브러리인 </a:t>
            </a:r>
            <a:r>
              <a:rPr lang="en-US" b="0" dirty="0" err="1"/>
              <a:t>WTForms</a:t>
            </a:r>
            <a:r>
              <a:rPr lang="ko-KR" altLang="en-US" b="0" dirty="0"/>
              <a:t>가 편리할 것이다</a:t>
            </a:r>
            <a:r>
              <a:rPr lang="en-US" altLang="ko-KR" b="0" dirty="0"/>
              <a:t>. Flask-</a:t>
            </a:r>
            <a:r>
              <a:rPr lang="en-US" b="0" dirty="0"/>
              <a:t>WTF extension</a:t>
            </a:r>
            <a:r>
              <a:rPr lang="ko-KR" altLang="en-US" b="0" dirty="0"/>
              <a:t> 기능은 </a:t>
            </a:r>
            <a:r>
              <a:rPr lang="en-US" b="0" dirty="0" err="1"/>
              <a:t>WTForms</a:t>
            </a:r>
            <a:r>
              <a:rPr lang="en-US" b="0" dirty="0"/>
              <a:t> </a:t>
            </a:r>
            <a:r>
              <a:rPr lang="ko-KR" altLang="en-US" b="0" dirty="0"/>
              <a:t>라이브러리와의 간단한 인터페이스를 제공한다</a:t>
            </a:r>
            <a:r>
              <a:rPr lang="en-US" altLang="ko-KR" b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21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B9D-7FE6-D847-AB99-1401DA25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WTForms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3CBA-ABEF-D949-A46F-F423B452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656184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HTML</a:t>
            </a:r>
            <a:r>
              <a:rPr lang="ko-KR" altLang="en-US" b="0" dirty="0"/>
              <a:t>은 인터페이스를 설계하는 데 사용되는 </a:t>
            </a:r>
            <a:r>
              <a:rPr lang="en-US" altLang="ko-KR" dirty="0"/>
              <a:t>&lt;</a:t>
            </a:r>
            <a:r>
              <a:rPr lang="en-US" dirty="0"/>
              <a:t>form&gt; </a:t>
            </a:r>
            <a:r>
              <a:rPr lang="ko-KR" altLang="en-US" b="0" dirty="0"/>
              <a:t>태그를 제공한다</a:t>
            </a:r>
            <a:r>
              <a:rPr lang="en-US" altLang="ko-KR" b="0" dirty="0"/>
              <a:t>. text input, radio select </a:t>
            </a:r>
            <a:r>
              <a:rPr lang="ko-KR" altLang="en-US" b="0" dirty="0"/>
              <a:t>등과 같은 </a:t>
            </a:r>
            <a:r>
              <a:rPr lang="en-US" altLang="ko-KR" dirty="0"/>
              <a:t>Form</a:t>
            </a:r>
            <a:r>
              <a:rPr lang="ko-KR" altLang="en-US" b="0" dirty="0"/>
              <a:t>의 요소를 적절하게 사용할 수 있다</a:t>
            </a:r>
            <a:r>
              <a:rPr lang="en-US" altLang="ko-KR" b="0" dirty="0"/>
              <a:t>.</a:t>
            </a:r>
          </a:p>
          <a:p>
            <a:r>
              <a:rPr lang="en-US" b="0" dirty="0"/>
              <a:t>Flask-WTF extension</a:t>
            </a:r>
            <a:r>
              <a:rPr lang="ko-KR" altLang="en-US" b="0" dirty="0"/>
              <a:t>을 설치</a:t>
            </a:r>
            <a:endParaRPr lang="en-US" altLang="ko-KR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C4755-EA36-EE48-B9A7-5ECEED7967CD}"/>
              </a:ext>
            </a:extLst>
          </p:cNvPr>
          <p:cNvSpPr/>
          <p:nvPr/>
        </p:nvSpPr>
        <p:spPr>
          <a:xfrm>
            <a:off x="666031" y="2996952"/>
            <a:ext cx="802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pip install flask-WTF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E41CF0-C774-5941-A51A-952D3F0437CC}"/>
              </a:ext>
            </a:extLst>
          </p:cNvPr>
          <p:cNvSpPr txBox="1">
            <a:spLocks/>
          </p:cNvSpPr>
          <p:nvPr/>
        </p:nvSpPr>
        <p:spPr>
          <a:xfrm>
            <a:off x="305991" y="3510300"/>
            <a:ext cx="11449272" cy="2727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Standard form fields</a:t>
            </a:r>
          </a:p>
          <a:p>
            <a:pPr marL="457200" lvl="1" indent="0">
              <a:buNone/>
            </a:pPr>
            <a:r>
              <a:rPr lang="en-US" b="0" dirty="0" err="1"/>
              <a:t>TextField</a:t>
            </a:r>
            <a:r>
              <a:rPr lang="en-US" b="0" dirty="0"/>
              <a:t>, </a:t>
            </a:r>
            <a:r>
              <a:rPr lang="en-US" b="0" dirty="0" err="1"/>
              <a:t>BooleanField</a:t>
            </a:r>
            <a:r>
              <a:rPr lang="en-US" b="0" dirty="0"/>
              <a:t>, </a:t>
            </a:r>
            <a:r>
              <a:rPr lang="en-US" b="0" dirty="0" err="1"/>
              <a:t>DecimalField</a:t>
            </a:r>
            <a:r>
              <a:rPr lang="en-US" b="0" dirty="0"/>
              <a:t>, </a:t>
            </a:r>
            <a:r>
              <a:rPr lang="en-US" b="0" dirty="0" err="1"/>
              <a:t>IntegerField</a:t>
            </a:r>
            <a:r>
              <a:rPr lang="en-US" b="0" dirty="0"/>
              <a:t>, </a:t>
            </a:r>
            <a:r>
              <a:rPr lang="en-US" b="0" dirty="0" err="1"/>
              <a:t>RadioField</a:t>
            </a:r>
            <a:r>
              <a:rPr lang="en-US" b="0" dirty="0"/>
              <a:t>, </a:t>
            </a:r>
            <a:r>
              <a:rPr lang="en-US" b="0" dirty="0" err="1"/>
              <a:t>SelectField</a:t>
            </a:r>
            <a:r>
              <a:rPr lang="en-US" b="0" dirty="0"/>
              <a:t>, </a:t>
            </a:r>
            <a:r>
              <a:rPr lang="en-US" b="0" dirty="0" err="1"/>
              <a:t>TextAreaField</a:t>
            </a:r>
            <a:r>
              <a:rPr lang="en-US" b="0" dirty="0"/>
              <a:t>, </a:t>
            </a:r>
            <a:r>
              <a:rPr lang="en-US" b="0" dirty="0" err="1"/>
              <a:t>PasswordField</a:t>
            </a:r>
            <a:r>
              <a:rPr lang="en-US" b="0" dirty="0"/>
              <a:t>, </a:t>
            </a:r>
            <a:r>
              <a:rPr lang="en-US" b="0" dirty="0" err="1"/>
              <a:t>SubmitField</a:t>
            </a:r>
            <a:endParaRPr lang="en-US" b="0" dirty="0"/>
          </a:p>
          <a:p>
            <a:pPr marL="400050"/>
            <a:r>
              <a:rPr lang="en-US" b="0" dirty="0"/>
              <a:t>Validators Class &amp; Description</a:t>
            </a:r>
          </a:p>
          <a:p>
            <a:pPr marL="514350" lvl="1" indent="0">
              <a:buNone/>
            </a:pPr>
            <a:r>
              <a:rPr lang="en-US" b="0" dirty="0" err="1"/>
              <a:t>DataRequired</a:t>
            </a:r>
            <a:r>
              <a:rPr lang="en-US" b="0" dirty="0"/>
              <a:t>, Email, </a:t>
            </a:r>
            <a:r>
              <a:rPr lang="en-US" b="0" dirty="0" err="1"/>
              <a:t>IPAddress</a:t>
            </a:r>
            <a:r>
              <a:rPr lang="en-US" b="0" dirty="0"/>
              <a:t>, Length, </a:t>
            </a:r>
            <a:r>
              <a:rPr lang="en-US" b="0" dirty="0" err="1"/>
              <a:t>NumberRange</a:t>
            </a:r>
            <a:r>
              <a:rPr lang="en-US" b="0" dirty="0"/>
              <a:t>, URL</a:t>
            </a:r>
          </a:p>
          <a:p>
            <a:pPr marL="457200" lvl="1" indent="0">
              <a:buNone/>
            </a:pPr>
            <a:r>
              <a:rPr lang="en-US" b="0" dirty="0"/>
              <a:t> 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760695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B9D-7FE6-D847-AB99-1401DA25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WTForms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D48970-BE89-1B44-BD0F-BAF519250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7" y="1268760"/>
            <a:ext cx="5537692" cy="2232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367EE1-CF5A-9A49-BF99-5E6A00C09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6" y="3645024"/>
            <a:ext cx="4744888" cy="3060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AA5ADD-9113-EF41-B6A3-8574581D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87" y="1259060"/>
            <a:ext cx="4752528" cy="545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6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D104-8E04-2A4E-B986-64795D0B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r>
              <a:rPr lang="en-US" altLang="ko-KR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D1D7-7ED9-5F46-B93F-0ACBD453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99" y="982146"/>
            <a:ext cx="8640960" cy="790669"/>
          </a:xfrm>
        </p:spPr>
        <p:txBody>
          <a:bodyPr>
            <a:normAutofit/>
          </a:bodyPr>
          <a:lstStyle/>
          <a:p>
            <a:r>
              <a:rPr lang="en-US" b="0" dirty="0" err="1"/>
              <a:t>Tk</a:t>
            </a:r>
            <a:r>
              <a:rPr lang="ko-KR" altLang="en-US" b="0" dirty="0"/>
              <a:t>는</a:t>
            </a:r>
            <a:r>
              <a:rPr lang="en-US" b="0" dirty="0"/>
              <a:t> </a:t>
            </a:r>
            <a:r>
              <a:rPr lang="ko-KR" altLang="en-US" b="0" dirty="0"/>
              <a:t>세 위치 관리자</a:t>
            </a:r>
            <a:r>
              <a:rPr lang="en-US" altLang="ko-KR" b="0" dirty="0"/>
              <a:t>(geometry managers)</a:t>
            </a:r>
            <a:r>
              <a:rPr lang="ko-KR" altLang="en-US" b="0" dirty="0" err="1"/>
              <a:t>를</a:t>
            </a:r>
            <a:r>
              <a:rPr lang="ko-KR" altLang="en-US" b="0" dirty="0"/>
              <a:t>  제공한다</a:t>
            </a:r>
            <a:r>
              <a:rPr lang="en-US" altLang="ko-KR" b="0" dirty="0"/>
              <a:t>.</a:t>
            </a:r>
            <a:endParaRPr lang="en-US" b="0" dirty="0"/>
          </a:p>
          <a:p>
            <a:pPr lvl="1"/>
            <a:endParaRPr lang="en-US" sz="24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2C7694-7A05-C042-8754-C784E0461E8E}"/>
              </a:ext>
            </a:extLst>
          </p:cNvPr>
          <p:cNvSpPr txBox="1">
            <a:spLocks/>
          </p:cNvSpPr>
          <p:nvPr/>
        </p:nvSpPr>
        <p:spPr>
          <a:xfrm>
            <a:off x="738039" y="1792936"/>
            <a:ext cx="10472890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place - widget</a:t>
            </a:r>
            <a:r>
              <a:rPr lang="ko-KR" altLang="en-US" sz="1800" b="0" dirty="0"/>
              <a:t>을 절대 위치에 배치한다</a:t>
            </a:r>
            <a:r>
              <a:rPr lang="en-US" altLang="ko-KR" sz="1800" b="0" dirty="0"/>
              <a:t>.</a:t>
            </a:r>
            <a:endParaRPr lang="en-US" sz="1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grid - widget</a:t>
            </a:r>
            <a:r>
              <a:rPr lang="ko-KR" altLang="en-US" sz="1800" b="0" dirty="0"/>
              <a:t>을 그리드로 배치한다</a:t>
            </a:r>
            <a:r>
              <a:rPr lang="en-US" altLang="ko-KR" sz="1800" b="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pack - widget</a:t>
            </a:r>
            <a:r>
              <a:rPr lang="ko-KR" altLang="en-US" sz="1800" b="0" dirty="0"/>
              <a:t>을 빈 부분에 배치한다</a:t>
            </a:r>
            <a:endParaRPr lang="en-US" sz="1800" b="0" dirty="0"/>
          </a:p>
          <a:p>
            <a:pPr lvl="1"/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3630996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B9D-7FE6-D847-AB99-1401DA25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WTForms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B08CD-0B8C-634D-9274-43D8F95CD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1" y="1844824"/>
            <a:ext cx="528320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EEF1F-34E2-404D-A3D9-C9B1AD5A0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03" y="1844824"/>
            <a:ext cx="5283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534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48-444B-8F48-B843-71DE6912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5EFC-F5FB-954C-8528-0676BCC7E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Python</a:t>
            </a:r>
            <a:r>
              <a:rPr lang="ko-KR" altLang="en-US" b="0" dirty="0"/>
              <a:t>은 기본적으로 </a:t>
            </a:r>
            <a:r>
              <a:rPr lang="en-US" b="0" dirty="0"/>
              <a:t>SQLite</a:t>
            </a:r>
            <a:r>
              <a:rPr lang="ko-KR" altLang="en-US" b="0" dirty="0" err="1"/>
              <a:t>를</a:t>
            </a:r>
            <a:r>
              <a:rPr lang="ko-KR" altLang="en-US" b="0" dirty="0"/>
              <a:t> 지원한다</a:t>
            </a:r>
            <a:r>
              <a:rPr lang="en-US" altLang="ko-KR" b="0" dirty="0"/>
              <a:t>. </a:t>
            </a:r>
          </a:p>
          <a:p>
            <a:r>
              <a:rPr lang="en-US" b="0" dirty="0"/>
              <a:t>SQLite3 </a:t>
            </a:r>
            <a:r>
              <a:rPr lang="ko-KR" altLang="en-US" b="0" dirty="0"/>
              <a:t>모듈은 </a:t>
            </a:r>
            <a:r>
              <a:rPr lang="ko-KR" altLang="en-US" b="0" dirty="0" err="1"/>
              <a:t>파이썬</a:t>
            </a:r>
            <a:r>
              <a:rPr lang="ko-KR" altLang="en-US" b="0" dirty="0"/>
              <a:t> 배포와 함께 설치된다</a:t>
            </a:r>
            <a:r>
              <a:rPr lang="en-US" altLang="ko-KR" b="0" dirty="0"/>
              <a:t>. </a:t>
            </a:r>
          </a:p>
          <a:p>
            <a:r>
              <a:rPr lang="en-US" b="0" dirty="0"/>
              <a:t>Python</a:t>
            </a:r>
            <a:r>
              <a:rPr lang="ko-KR" altLang="en-US" b="0" dirty="0"/>
              <a:t>에서 </a:t>
            </a:r>
            <a:r>
              <a:rPr lang="en-US" b="0" dirty="0"/>
              <a:t>SQLite </a:t>
            </a:r>
            <a:r>
              <a:rPr lang="ko-KR" altLang="en-US" b="0" dirty="0"/>
              <a:t>데이터베이스를 사용하는 방법에 대한 자세한 </a:t>
            </a:r>
            <a:r>
              <a:rPr lang="ko-KR" altLang="en-US" b="0" dirty="0" err="1"/>
              <a:t>튜토리얼은</a:t>
            </a:r>
            <a:r>
              <a:rPr lang="ko-KR" altLang="en-US" b="0" dirty="0"/>
              <a:t> 이 </a:t>
            </a:r>
            <a:r>
              <a:rPr lang="ko-KR" altLang="en-US" b="0" dirty="0">
                <a:hlinkClick r:id="rId2"/>
              </a:rPr>
              <a:t>링크</a:t>
            </a:r>
            <a:r>
              <a:rPr lang="ko-KR" altLang="en-US" b="0" dirty="0"/>
              <a:t>를 </a:t>
            </a:r>
            <a:r>
              <a:rPr lang="ko-KR" altLang="en-US" b="0" dirty="0" err="1"/>
              <a:t>참조하세오</a:t>
            </a:r>
            <a:r>
              <a:rPr lang="en-US" altLang="ko-KR" b="0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161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48-444B-8F48-B843-71DE6912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5EFC-F5FB-954C-8528-0676BCC7E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r>
              <a:rPr lang="en-US" b="0" dirty="0"/>
              <a:t>SQLite database </a:t>
            </a:r>
            <a:r>
              <a:rPr lang="en-US" dirty="0"/>
              <a:t>‘</a:t>
            </a:r>
            <a:r>
              <a:rPr lang="en-US" dirty="0" err="1"/>
              <a:t>database.db</a:t>
            </a:r>
            <a:r>
              <a:rPr lang="en-US" dirty="0"/>
              <a:t>’</a:t>
            </a:r>
            <a:r>
              <a:rPr lang="ko-KR" altLang="en-US" b="0" dirty="0" err="1"/>
              <a:t>를</a:t>
            </a:r>
            <a:r>
              <a:rPr lang="ko-KR" altLang="en-US" b="0" dirty="0"/>
              <a:t> 생성하고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b="0" dirty="0"/>
              <a:t>students </a:t>
            </a:r>
            <a:r>
              <a:rPr lang="ko-KR" altLang="en-US" b="0" dirty="0"/>
              <a:t>테이블도 생성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53B20-F91D-DC4C-A5AE-D77F623CF9E0}"/>
              </a:ext>
            </a:extLst>
          </p:cNvPr>
          <p:cNvSpPr/>
          <p:nvPr/>
        </p:nvSpPr>
        <p:spPr>
          <a:xfrm>
            <a:off x="594023" y="1844824"/>
            <a:ext cx="90730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import sqlite3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conn = sqlite3.connect('</a:t>
            </a:r>
            <a:r>
              <a:rPr lang="en-US" dirty="0" err="1">
                <a:latin typeface="Courier" pitchFamily="2" charset="0"/>
              </a:rPr>
              <a:t>database.db</a:t>
            </a:r>
            <a:r>
              <a:rPr lang="en-US" dirty="0">
                <a:latin typeface="Courier" pitchFamily="2" charset="0"/>
              </a:rPr>
              <a:t>’) </a:t>
            </a:r>
          </a:p>
          <a:p>
            <a:r>
              <a:rPr lang="en-US" dirty="0">
                <a:latin typeface="Courier" pitchFamily="2" charset="0"/>
              </a:rPr>
              <a:t>print </a:t>
            </a:r>
            <a:r>
              <a:rPr lang="en-US" altLang="ko-KR" dirty="0"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Opened database successfully”</a:t>
            </a:r>
            <a:r>
              <a:rPr lang="en-US" altLang="ko-KR" dirty="0"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conn.execute</a:t>
            </a:r>
            <a:r>
              <a:rPr lang="en-US" dirty="0">
                <a:latin typeface="Courier" pitchFamily="2" charset="0"/>
              </a:rPr>
              <a:t>('CREATE TABLE students (name TEXT, </a:t>
            </a:r>
            <a:r>
              <a:rPr lang="en-US" dirty="0" err="1">
                <a:latin typeface="Courier" pitchFamily="2" charset="0"/>
              </a:rPr>
              <a:t>addr</a:t>
            </a:r>
            <a:r>
              <a:rPr lang="en-US" dirty="0">
                <a:latin typeface="Courier" pitchFamily="2" charset="0"/>
              </a:rPr>
              <a:t> TEXT, city TEXT, pin TEXT)’) </a:t>
            </a:r>
          </a:p>
          <a:p>
            <a:r>
              <a:rPr lang="en-US" dirty="0">
                <a:latin typeface="Courier" pitchFamily="2" charset="0"/>
              </a:rPr>
              <a:t>print</a:t>
            </a:r>
            <a:r>
              <a:rPr lang="en-US" altLang="ko-KR" dirty="0"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"Table created successfully”</a:t>
            </a:r>
            <a:r>
              <a:rPr lang="en-US" altLang="ko-KR" dirty="0"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 err="1">
                <a:latin typeface="Courier" pitchFamily="2" charset="0"/>
              </a:rPr>
              <a:t>conn.close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1587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48-444B-8F48-B843-71DE6912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5EFC-F5FB-954C-8528-0676BCC7E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r>
              <a:rPr lang="en-US" altLang="ko-KR" b="0" dirty="0"/>
              <a:t>3</a:t>
            </a:r>
            <a:r>
              <a:rPr lang="en-US" b="0" dirty="0"/>
              <a:t> </a:t>
            </a:r>
            <a:r>
              <a:rPr lang="en-US" dirty="0"/>
              <a:t>View</a:t>
            </a:r>
            <a:r>
              <a:rPr lang="en-US" b="0" dirty="0"/>
              <a:t> </a:t>
            </a:r>
            <a:r>
              <a:rPr lang="ko-KR" altLang="en-US" b="0" dirty="0"/>
              <a:t>함수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53B20-F91D-DC4C-A5AE-D77F623CF9E0}"/>
              </a:ext>
            </a:extLst>
          </p:cNvPr>
          <p:cNvSpPr/>
          <p:nvPr/>
        </p:nvSpPr>
        <p:spPr>
          <a:xfrm>
            <a:off x="594023" y="1844824"/>
            <a:ext cx="90730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@</a:t>
            </a:r>
            <a:r>
              <a:rPr lang="en-US" sz="1600" dirty="0" err="1">
                <a:latin typeface="Courier" pitchFamily="2" charset="0"/>
              </a:rPr>
              <a:t>app.route</a:t>
            </a:r>
            <a:r>
              <a:rPr lang="en-US" sz="1600" dirty="0">
                <a:latin typeface="Courier" pitchFamily="2" charset="0"/>
              </a:rPr>
              <a:t>('/</a:t>
            </a:r>
            <a:r>
              <a:rPr lang="en-US" sz="1600" dirty="0" err="1">
                <a:latin typeface="Courier" pitchFamily="2" charset="0"/>
              </a:rPr>
              <a:t>enternew</a:t>
            </a:r>
            <a:r>
              <a:rPr lang="en-US" sz="1600" dirty="0">
                <a:latin typeface="Courier" pitchFamily="2" charset="0"/>
              </a:rPr>
              <a:t>’) </a:t>
            </a:r>
          </a:p>
          <a:p>
            <a:r>
              <a:rPr lang="en-US" sz="1600" dirty="0">
                <a:latin typeface="Courier" pitchFamily="2" charset="0"/>
              </a:rPr>
              <a:t>def </a:t>
            </a:r>
            <a:r>
              <a:rPr lang="en-US" sz="1600" dirty="0" err="1">
                <a:latin typeface="Courier" pitchFamily="2" charset="0"/>
              </a:rPr>
              <a:t>new_student</a:t>
            </a:r>
            <a:r>
              <a:rPr lang="en-US" sz="1600" dirty="0">
                <a:latin typeface="Courier" pitchFamily="2" charset="0"/>
              </a:rPr>
              <a:t>(): </a:t>
            </a:r>
          </a:p>
          <a:p>
            <a:r>
              <a:rPr lang="ko-KR" altLang="en-US" sz="1600" dirty="0">
                <a:latin typeface="Courier" pitchFamily="2" charset="0"/>
              </a:rPr>
              <a:t>  </a:t>
            </a:r>
            <a:r>
              <a:rPr lang="en-US" sz="1600" dirty="0">
                <a:latin typeface="Courier" pitchFamily="2" charset="0"/>
              </a:rPr>
              <a:t>return </a:t>
            </a:r>
            <a:r>
              <a:rPr lang="en-US" sz="1600" dirty="0" err="1">
                <a:latin typeface="Courier" pitchFamily="2" charset="0"/>
              </a:rPr>
              <a:t>render_template</a:t>
            </a:r>
            <a:r>
              <a:rPr lang="en-US" sz="1600" dirty="0">
                <a:latin typeface="Courier" pitchFamily="2" charset="0"/>
              </a:rPr>
              <a:t>(＇</a:t>
            </a:r>
            <a:r>
              <a:rPr lang="en-US" sz="1600" dirty="0" err="1">
                <a:latin typeface="Courier" pitchFamily="2" charset="0"/>
              </a:rPr>
              <a:t>new_student.html</a:t>
            </a:r>
            <a:r>
              <a:rPr lang="en-US" sz="1600" dirty="0">
                <a:latin typeface="Courier" pitchFamily="2" charset="0"/>
              </a:rPr>
              <a:t>')</a:t>
            </a:r>
            <a:endParaRPr lang="en-US" sz="1600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E34D4A-864D-734C-9C07-C60202318159}"/>
              </a:ext>
            </a:extLst>
          </p:cNvPr>
          <p:cNvSpPr/>
          <p:nvPr/>
        </p:nvSpPr>
        <p:spPr>
          <a:xfrm>
            <a:off x="565026" y="2792735"/>
            <a:ext cx="90730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&lt;html&gt;</a:t>
            </a:r>
          </a:p>
          <a:p>
            <a:pPr lvl="1"/>
            <a:r>
              <a:rPr lang="en-US" sz="1600" dirty="0">
                <a:latin typeface="Courier" pitchFamily="2" charset="0"/>
              </a:rPr>
              <a:t>&lt;body&gt;</a:t>
            </a:r>
          </a:p>
          <a:p>
            <a:pPr lvl="2"/>
            <a:r>
              <a:rPr lang="en-US" sz="1600" dirty="0">
                <a:latin typeface="Courier" pitchFamily="2" charset="0"/>
              </a:rPr>
              <a:t>&lt;form action = "{{ </a:t>
            </a:r>
            <a:r>
              <a:rPr lang="en-US" sz="1600" dirty="0" err="1">
                <a:latin typeface="Courier" pitchFamily="2" charset="0"/>
              </a:rPr>
              <a:t>url_for</a:t>
            </a:r>
            <a:r>
              <a:rPr lang="en-US" sz="1600" dirty="0">
                <a:latin typeface="Courier" pitchFamily="2" charset="0"/>
              </a:rPr>
              <a:t>('</a:t>
            </a:r>
            <a:r>
              <a:rPr lang="en-US" sz="1600" dirty="0" err="1">
                <a:latin typeface="Courier" pitchFamily="2" charset="0"/>
              </a:rPr>
              <a:t>addrec</a:t>
            </a:r>
            <a:r>
              <a:rPr lang="en-US" sz="1600" dirty="0">
                <a:latin typeface="Courier" pitchFamily="2" charset="0"/>
              </a:rPr>
              <a:t>') }}" method = "POST"&gt;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&lt;h3&gt;Student Information&lt;/h3&gt;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Name&lt;</a:t>
            </a:r>
            <a:r>
              <a:rPr lang="en-US" sz="1600" dirty="0" err="1">
                <a:latin typeface="Courier" pitchFamily="2" charset="0"/>
              </a:rPr>
              <a:t>br</a:t>
            </a:r>
            <a:r>
              <a:rPr lang="en-US" sz="1600" dirty="0">
                <a:latin typeface="Courier" pitchFamily="2" charset="0"/>
              </a:rPr>
              <a:t>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&lt;input type = "text" name = "nm" /&gt;&lt;/</a:t>
            </a:r>
            <a:r>
              <a:rPr lang="en-US" sz="1600" dirty="0" err="1">
                <a:latin typeface="Courier" pitchFamily="2" charset="0"/>
              </a:rPr>
              <a:t>br</a:t>
            </a:r>
            <a:r>
              <a:rPr lang="en-US" sz="1600" dirty="0">
                <a:latin typeface="Courier" pitchFamily="2" charset="0"/>
              </a:rPr>
              <a:t>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Address&lt;</a:t>
            </a:r>
            <a:r>
              <a:rPr lang="en-US" sz="1600" dirty="0" err="1">
                <a:latin typeface="Courier" pitchFamily="2" charset="0"/>
              </a:rPr>
              <a:t>br</a:t>
            </a:r>
            <a:r>
              <a:rPr lang="en-US" sz="1600" dirty="0">
                <a:latin typeface="Courier" pitchFamily="2" charset="0"/>
              </a:rPr>
              <a:t>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&lt;</a:t>
            </a:r>
            <a:r>
              <a:rPr lang="en-US" sz="1600" dirty="0" err="1">
                <a:latin typeface="Courier" pitchFamily="2" charset="0"/>
              </a:rPr>
              <a:t>textarea</a:t>
            </a:r>
            <a:r>
              <a:rPr lang="en-US" sz="1600" dirty="0">
                <a:latin typeface="Courier" pitchFamily="2" charset="0"/>
              </a:rPr>
              <a:t> name = "add" &gt;&lt;/</a:t>
            </a:r>
            <a:r>
              <a:rPr lang="en-US" sz="1600" dirty="0" err="1">
                <a:latin typeface="Courier" pitchFamily="2" charset="0"/>
              </a:rPr>
              <a:t>textarea</a:t>
            </a:r>
            <a:r>
              <a:rPr lang="en-US" sz="1600" dirty="0">
                <a:latin typeface="Courier" pitchFamily="2" charset="0"/>
              </a:rPr>
              <a:t>&gt;&lt;</a:t>
            </a:r>
            <a:r>
              <a:rPr lang="en-US" sz="1600" dirty="0" err="1">
                <a:latin typeface="Courier" pitchFamily="2" charset="0"/>
              </a:rPr>
              <a:t>br</a:t>
            </a:r>
            <a:r>
              <a:rPr lang="en-US" sz="1600" dirty="0">
                <a:latin typeface="Courier" pitchFamily="2" charset="0"/>
              </a:rPr>
              <a:t>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City&lt;</a:t>
            </a:r>
            <a:r>
              <a:rPr lang="en-US" sz="1600" dirty="0" err="1">
                <a:latin typeface="Courier" pitchFamily="2" charset="0"/>
              </a:rPr>
              <a:t>br</a:t>
            </a:r>
            <a:r>
              <a:rPr lang="en-US" sz="1600" dirty="0">
                <a:latin typeface="Courier" pitchFamily="2" charset="0"/>
              </a:rPr>
              <a:t>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&lt;input type = "text" name = "city" /&gt;&lt;</a:t>
            </a:r>
            <a:r>
              <a:rPr lang="en-US" sz="1600" dirty="0" err="1">
                <a:latin typeface="Courier" pitchFamily="2" charset="0"/>
              </a:rPr>
              <a:t>br</a:t>
            </a:r>
            <a:r>
              <a:rPr lang="en-US" sz="1600" dirty="0">
                <a:latin typeface="Courier" pitchFamily="2" charset="0"/>
              </a:rPr>
              <a:t>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PINCODE&lt;</a:t>
            </a:r>
            <a:r>
              <a:rPr lang="en-US" sz="1600" dirty="0" err="1">
                <a:latin typeface="Courier" pitchFamily="2" charset="0"/>
              </a:rPr>
              <a:t>br</a:t>
            </a:r>
            <a:r>
              <a:rPr lang="en-US" sz="1600" dirty="0">
                <a:latin typeface="Courier" pitchFamily="2" charset="0"/>
              </a:rPr>
              <a:t>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&lt;input type = "text" name = "pin" /&gt;&lt;</a:t>
            </a:r>
            <a:r>
              <a:rPr lang="en-US" sz="1600" dirty="0" err="1">
                <a:latin typeface="Courier" pitchFamily="2" charset="0"/>
              </a:rPr>
              <a:t>br</a:t>
            </a:r>
            <a:r>
              <a:rPr lang="en-US" sz="1600" dirty="0">
                <a:latin typeface="Courier" pitchFamily="2" charset="0"/>
              </a:rPr>
              <a:t>&gt;</a:t>
            </a:r>
          </a:p>
          <a:p>
            <a:pPr lvl="3"/>
            <a:r>
              <a:rPr lang="en-US" sz="1600" dirty="0">
                <a:latin typeface="Courier" pitchFamily="2" charset="0"/>
              </a:rPr>
              <a:t>&lt;input type = "submit" value = "submit" /&gt;&lt;</a:t>
            </a:r>
            <a:r>
              <a:rPr lang="en-US" sz="1600" dirty="0" err="1">
                <a:latin typeface="Courier" pitchFamily="2" charset="0"/>
              </a:rPr>
              <a:t>br</a:t>
            </a:r>
            <a:r>
              <a:rPr lang="en-US" sz="1600" dirty="0">
                <a:latin typeface="Courier" pitchFamily="2" charset="0"/>
              </a:rPr>
              <a:t>&gt;</a:t>
            </a:r>
          </a:p>
          <a:p>
            <a:pPr lvl="2"/>
            <a:r>
              <a:rPr lang="en-US" sz="1600" dirty="0">
                <a:latin typeface="Courier" pitchFamily="2" charset="0"/>
              </a:rPr>
              <a:t>&lt;/form&gt;</a:t>
            </a:r>
          </a:p>
          <a:p>
            <a:pPr lvl="1"/>
            <a:r>
              <a:rPr lang="en-US" sz="1600" dirty="0">
                <a:latin typeface="Courier" pitchFamily="2" charset="0"/>
              </a:rPr>
              <a:t>&lt;/body&gt;</a:t>
            </a:r>
          </a:p>
          <a:p>
            <a:r>
              <a:rPr lang="en-US" sz="1600" dirty="0">
                <a:latin typeface="Courier" pitchFamily="2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890362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48-444B-8F48-B843-71DE6912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D8AA1-8D12-F24B-82A0-059C991FCC2D}"/>
              </a:ext>
            </a:extLst>
          </p:cNvPr>
          <p:cNvSpPr/>
          <p:nvPr/>
        </p:nvSpPr>
        <p:spPr>
          <a:xfrm>
            <a:off x="508127" y="1124744"/>
            <a:ext cx="907300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&lt;!doctype html&gt;</a:t>
            </a:r>
          </a:p>
          <a:p>
            <a:r>
              <a:rPr lang="en-US" sz="1600" dirty="0">
                <a:latin typeface="Courier" pitchFamily="2" charset="0"/>
              </a:rPr>
              <a:t>&lt;html&gt;</a:t>
            </a:r>
          </a:p>
          <a:p>
            <a:pPr lvl="1"/>
            <a:r>
              <a:rPr lang="en-US" sz="1600" dirty="0">
                <a:latin typeface="Courier" pitchFamily="2" charset="0"/>
              </a:rPr>
              <a:t>&lt;body&gt;</a:t>
            </a:r>
          </a:p>
          <a:p>
            <a:pPr lvl="2"/>
            <a:r>
              <a:rPr lang="en-US" sz="1600" dirty="0">
                <a:latin typeface="Courier" pitchFamily="2" charset="0"/>
              </a:rPr>
              <a:t>result of addition : {{ </a:t>
            </a:r>
            <a:r>
              <a:rPr lang="en-US" sz="1600" dirty="0" err="1">
                <a:latin typeface="Courier" pitchFamily="2" charset="0"/>
              </a:rPr>
              <a:t>msg</a:t>
            </a:r>
            <a:r>
              <a:rPr lang="en-US" sz="1600" dirty="0">
                <a:latin typeface="Courier" pitchFamily="2" charset="0"/>
              </a:rPr>
              <a:t> }}</a:t>
            </a:r>
          </a:p>
          <a:p>
            <a:pPr lvl="2"/>
            <a:r>
              <a:rPr lang="en-US" sz="1600" dirty="0">
                <a:latin typeface="Courier" pitchFamily="2" charset="0"/>
              </a:rPr>
              <a:t>&lt;h2&gt;&lt;a </a:t>
            </a:r>
            <a:r>
              <a:rPr lang="en-US" sz="1600" dirty="0" err="1">
                <a:latin typeface="Courier" pitchFamily="2" charset="0"/>
              </a:rPr>
              <a:t>href</a:t>
            </a:r>
            <a:r>
              <a:rPr lang="en-US" sz="1600" dirty="0">
                <a:latin typeface="Courier" pitchFamily="2" charset="0"/>
              </a:rPr>
              <a:t> = "\"&gt;go back to home page&lt;/a&gt;&lt;/h2&gt;</a:t>
            </a:r>
          </a:p>
          <a:p>
            <a:pPr lvl="1"/>
            <a:r>
              <a:rPr lang="en-US" sz="1600" dirty="0">
                <a:latin typeface="Courier" pitchFamily="2" charset="0"/>
              </a:rPr>
              <a:t>&lt;/body&gt;</a:t>
            </a:r>
          </a:p>
          <a:p>
            <a:r>
              <a:rPr lang="en-US" sz="1600" dirty="0">
                <a:latin typeface="Courier" pitchFamily="2" charset="0"/>
              </a:rPr>
              <a:t>&lt;/html&gt;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B88CFC-EB24-5448-8C01-33EF6D30B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7" y="2971403"/>
            <a:ext cx="7328269" cy="3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93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48-444B-8F48-B843-71DE6912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0144E-E09E-914F-A0EC-8921E556F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8" y="1268760"/>
            <a:ext cx="4526233" cy="5252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86111-68AC-F94F-98FE-3FB1B5622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67" y="2132856"/>
            <a:ext cx="6467734" cy="27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96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48-444B-8F48-B843-71DE6912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2688F-D0DB-CB44-B332-F0967607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3" y="1484784"/>
            <a:ext cx="5333887" cy="1656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80206-7F04-2C4C-8638-CE04C31D3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3" y="3501008"/>
            <a:ext cx="5287841" cy="11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204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2F48-444B-8F48-B843-71DE6912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1390B-7126-3440-BCE2-1CE3102F2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50" y="1700808"/>
            <a:ext cx="528320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7DE173-8F3A-004A-99AA-1C4F47BF3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43" y="1720230"/>
            <a:ext cx="5283200" cy="407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799F96-1434-664F-991A-C29E041A9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36" y="1732806"/>
            <a:ext cx="5283200" cy="407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1BE260-F20A-4B43-8E84-98C056575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95" y="1764233"/>
            <a:ext cx="5283200" cy="407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E7808-7691-1544-AB85-2A79152F8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54" y="1795660"/>
            <a:ext cx="5283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2B6D-4F22-FB4F-A1DA-D012A002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SQLAlchemy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1403-2A9B-A142-BD2D-F3C234F72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59228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Flask </a:t>
            </a:r>
            <a:r>
              <a:rPr lang="ko-KR" altLang="en-US" b="0" dirty="0"/>
              <a:t>웹 응용 프로그램에서 </a:t>
            </a:r>
            <a:r>
              <a:rPr lang="en-US" b="0" dirty="0"/>
              <a:t>SQL</a:t>
            </a:r>
            <a:r>
              <a:rPr lang="ko-KR" altLang="en-US" b="0" dirty="0"/>
              <a:t>만을 사용하여 데이터베이스에 </a:t>
            </a:r>
            <a:r>
              <a:rPr lang="en-US" b="0" dirty="0"/>
              <a:t>CRUD </a:t>
            </a:r>
            <a:r>
              <a:rPr lang="ko-KR" altLang="en-US" b="0" dirty="0"/>
              <a:t>작업을 작성하는 것은 매우 귀찮다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altLang="ko-KR" b="0" dirty="0"/>
          </a:p>
          <a:p>
            <a:r>
              <a:rPr lang="en-US" dirty="0" err="1"/>
              <a:t>SQLAlchemy</a:t>
            </a:r>
            <a:r>
              <a:rPr lang="en-US" b="0" dirty="0"/>
              <a:t>, Python </a:t>
            </a:r>
            <a:r>
              <a:rPr lang="ko-KR" altLang="en-US" b="0" dirty="0" err="1"/>
              <a:t>툴킷은</a:t>
            </a:r>
            <a:r>
              <a:rPr lang="ko-KR" altLang="en-US" b="0" dirty="0"/>
              <a:t> 애플리케이션 개발자에게 </a:t>
            </a:r>
            <a:r>
              <a:rPr lang="en-US" b="0" dirty="0"/>
              <a:t>SQL</a:t>
            </a:r>
            <a:r>
              <a:rPr lang="ko-KR" altLang="en-US" b="0" dirty="0"/>
              <a:t>의 모든 기능과 유연성을 제공하는 강력한 </a:t>
            </a:r>
            <a:r>
              <a:rPr lang="en-US" dirty="0"/>
              <a:t>OR Mapper</a:t>
            </a:r>
            <a:r>
              <a:rPr lang="ko-KR" altLang="en-US" b="0" dirty="0"/>
              <a:t>이다</a:t>
            </a:r>
            <a:r>
              <a:rPr lang="en-US" altLang="ko-KR" b="0" dirty="0"/>
              <a:t>. </a:t>
            </a:r>
          </a:p>
          <a:p>
            <a:r>
              <a:rPr lang="en-US" b="0" dirty="0"/>
              <a:t>Flask-</a:t>
            </a:r>
            <a:r>
              <a:rPr lang="en-US" b="0" dirty="0" err="1"/>
              <a:t>SQLAlchemy</a:t>
            </a:r>
            <a:r>
              <a:rPr lang="ko-KR" altLang="en-US" b="0" dirty="0"/>
              <a:t>는 </a:t>
            </a:r>
            <a:r>
              <a:rPr lang="en-US" b="0" dirty="0" err="1"/>
              <a:t>SQLAlchemy</a:t>
            </a:r>
            <a:r>
              <a:rPr lang="ko-KR" altLang="en-US" b="0" dirty="0"/>
              <a:t>에 대한 지원을 </a:t>
            </a:r>
            <a:r>
              <a:rPr lang="en-US" b="0" dirty="0"/>
              <a:t>Flask </a:t>
            </a:r>
            <a:r>
              <a:rPr lang="ko-KR" altLang="en-US" b="0" dirty="0"/>
              <a:t>응용 프로그램에 추가하는 </a:t>
            </a:r>
            <a:r>
              <a:rPr lang="en-US" b="0" dirty="0"/>
              <a:t>Flask extension</a:t>
            </a:r>
            <a:r>
              <a:rPr lang="ko-KR" altLang="en-US" b="0" dirty="0"/>
              <a:t>이다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71CCA0-48A8-904E-95CB-A75C1D36469B}"/>
              </a:ext>
            </a:extLst>
          </p:cNvPr>
          <p:cNvSpPr txBox="1">
            <a:spLocks/>
          </p:cNvSpPr>
          <p:nvPr/>
        </p:nvSpPr>
        <p:spPr>
          <a:xfrm>
            <a:off x="305991" y="4004295"/>
            <a:ext cx="11449272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☛ </a:t>
            </a:r>
            <a:r>
              <a:rPr lang="en-US" dirty="0"/>
              <a:t>ORM (Object Relation Mapping)?</a:t>
            </a:r>
          </a:p>
          <a:p>
            <a:pPr marL="457200" lvl="1" indent="0">
              <a:buNone/>
            </a:pPr>
            <a:r>
              <a:rPr lang="ko-KR" altLang="en-US" b="0" dirty="0"/>
              <a:t>프로그래밍 언어는 대부분 객체 지향적이다</a:t>
            </a:r>
            <a:r>
              <a:rPr lang="en-US" altLang="ko-KR" b="0" dirty="0"/>
              <a:t>. </a:t>
            </a:r>
            <a:r>
              <a:rPr lang="ko-KR" altLang="en-US" b="0" dirty="0"/>
              <a:t>반면 </a:t>
            </a:r>
            <a:r>
              <a:rPr lang="en-US" b="0" dirty="0"/>
              <a:t>RDBMS </a:t>
            </a:r>
            <a:r>
              <a:rPr lang="ko-KR" altLang="en-US" b="0" dirty="0"/>
              <a:t>서버의 데이터는 테이블</a:t>
            </a:r>
            <a:r>
              <a:rPr lang="en-US" altLang="ko-KR" b="0" dirty="0"/>
              <a:t>(relation)</a:t>
            </a:r>
            <a:r>
              <a:rPr lang="ko-KR" altLang="en-US" b="0" dirty="0"/>
              <a:t>로 </a:t>
            </a:r>
            <a:r>
              <a:rPr lang="ko-KR" altLang="en-US" b="0" dirty="0" err="1"/>
              <a:t>본여준다</a:t>
            </a:r>
            <a:r>
              <a:rPr lang="en-US" altLang="ko-KR" b="0" dirty="0"/>
              <a:t>. Object relation mapping</a:t>
            </a:r>
            <a:r>
              <a:rPr lang="ko-KR" altLang="en-US" b="0" dirty="0"/>
              <a:t>은 객체 </a:t>
            </a:r>
            <a:r>
              <a:rPr lang="en-US" altLang="ko-KR" b="0" dirty="0"/>
              <a:t>parameter</a:t>
            </a:r>
            <a:r>
              <a:rPr lang="ko-KR" altLang="en-US" b="0" dirty="0" err="1"/>
              <a:t>를</a:t>
            </a:r>
            <a:r>
              <a:rPr lang="ko-KR" altLang="en-US" b="0" dirty="0"/>
              <a:t> 기본 </a:t>
            </a:r>
            <a:r>
              <a:rPr lang="en-US" b="0" dirty="0"/>
              <a:t>RDBMS </a:t>
            </a:r>
            <a:r>
              <a:rPr lang="ko-KR" altLang="en-US" b="0" dirty="0"/>
              <a:t>테이블 구조에 매핑하는 기술이다</a:t>
            </a:r>
            <a:r>
              <a:rPr lang="en-US" altLang="ko-KR" b="0" dirty="0"/>
              <a:t>. </a:t>
            </a:r>
            <a:r>
              <a:rPr lang="en-US" b="0" dirty="0"/>
              <a:t>ORM API</a:t>
            </a:r>
            <a:r>
              <a:rPr lang="ko-KR" altLang="en-US" b="0" dirty="0"/>
              <a:t>는 </a:t>
            </a:r>
            <a:r>
              <a:rPr lang="en-US" b="0" dirty="0"/>
              <a:t>SQL </a:t>
            </a:r>
            <a:r>
              <a:rPr lang="ko-KR" altLang="en-US" b="0" dirty="0"/>
              <a:t>문을 작성할 필요 없이 </a:t>
            </a:r>
            <a:r>
              <a:rPr lang="en-US" b="0" dirty="0"/>
              <a:t>CRUD </a:t>
            </a:r>
            <a:r>
              <a:rPr lang="ko-KR" altLang="en-US" b="0" dirty="0"/>
              <a:t>작업을 수행할 수 있는 방법을 제공한다</a:t>
            </a:r>
            <a:r>
              <a:rPr lang="en-US" altLang="ko-KR" b="0" dirty="0"/>
              <a:t>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127608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83A-F927-9046-94DC-6B5A341F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167BA-C3BC-714D-93CA-3D561DFB8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7200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 </a:t>
            </a:r>
            <a:r>
              <a:rPr lang="en-US" b="0" dirty="0"/>
              <a:t>– Flask-</a:t>
            </a:r>
            <a:r>
              <a:rPr lang="en-US" b="0" dirty="0" err="1"/>
              <a:t>SQLAlchemy</a:t>
            </a:r>
            <a:r>
              <a:rPr lang="en-US" b="0" dirty="0"/>
              <a:t> extension</a:t>
            </a:r>
            <a:r>
              <a:rPr lang="ko-KR" altLang="en-US" b="0" dirty="0"/>
              <a:t>설치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C5324-113C-2C48-AF3A-404F901C5841}"/>
              </a:ext>
            </a:extLst>
          </p:cNvPr>
          <p:cNvSpPr/>
          <p:nvPr/>
        </p:nvSpPr>
        <p:spPr>
          <a:xfrm>
            <a:off x="666031" y="1916832"/>
            <a:ext cx="802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pip install flask-</a:t>
            </a:r>
            <a:r>
              <a:rPr lang="en-US" dirty="0" err="1">
                <a:latin typeface="Courier" pitchFamily="2" charset="0"/>
              </a:rPr>
              <a:t>sqlalchemy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B16317-269D-2841-B445-354C32107C5F}"/>
              </a:ext>
            </a:extLst>
          </p:cNvPr>
          <p:cNvSpPr txBox="1">
            <a:spLocks/>
          </p:cNvSpPr>
          <p:nvPr/>
        </p:nvSpPr>
        <p:spPr>
          <a:xfrm>
            <a:off x="305991" y="2492896"/>
            <a:ext cx="1144927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Step 2 </a:t>
            </a:r>
            <a:r>
              <a:rPr lang="en-US" b="0" dirty="0"/>
              <a:t>– </a:t>
            </a:r>
            <a:r>
              <a:rPr lang="en-US" b="0" dirty="0" err="1"/>
              <a:t>SQLAlchemy</a:t>
            </a:r>
            <a:r>
              <a:rPr lang="en-US" b="0" dirty="0"/>
              <a:t> </a:t>
            </a:r>
            <a:r>
              <a:rPr lang="ko-KR" altLang="en-US" b="0" dirty="0"/>
              <a:t>클래스를 </a:t>
            </a:r>
            <a:r>
              <a:rPr lang="en-US" altLang="ko-KR" b="0" dirty="0"/>
              <a:t>import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780BCD-3A72-2643-A8D0-9AA2608505FA}"/>
              </a:ext>
            </a:extLst>
          </p:cNvPr>
          <p:cNvSpPr/>
          <p:nvPr/>
        </p:nvSpPr>
        <p:spPr>
          <a:xfrm>
            <a:off x="666031" y="3212976"/>
            <a:ext cx="802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flask-</a:t>
            </a:r>
            <a:r>
              <a:rPr lang="en-US" dirty="0" err="1">
                <a:latin typeface="Courier" pitchFamily="2" charset="0"/>
              </a:rPr>
              <a:t>sqlalchemy</a:t>
            </a:r>
            <a:r>
              <a:rPr lang="en-US" dirty="0">
                <a:latin typeface="Courier" pitchFamily="2" charset="0"/>
              </a:rPr>
              <a:t> import </a:t>
            </a:r>
            <a:r>
              <a:rPr lang="en-US" dirty="0" err="1">
                <a:latin typeface="Courier" pitchFamily="2" charset="0"/>
              </a:rPr>
              <a:t>SQLAlchemy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5C35C8-2370-C342-8936-B2CCBEE6A334}"/>
              </a:ext>
            </a:extLst>
          </p:cNvPr>
          <p:cNvSpPr txBox="1">
            <a:spLocks/>
          </p:cNvSpPr>
          <p:nvPr/>
        </p:nvSpPr>
        <p:spPr>
          <a:xfrm>
            <a:off x="377999" y="3717032"/>
            <a:ext cx="11449272" cy="1239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Step 3 </a:t>
            </a:r>
            <a:r>
              <a:rPr lang="en-US" b="0" dirty="0"/>
              <a:t>– Flask application </a:t>
            </a:r>
            <a:r>
              <a:rPr lang="ko-KR" altLang="en-US" b="0" dirty="0"/>
              <a:t>객체를 만들고 사용할 데이터베이스에 대한 </a:t>
            </a:r>
            <a:r>
              <a:rPr lang="en-US" b="0" dirty="0"/>
              <a:t>URI</a:t>
            </a:r>
            <a:r>
              <a:rPr lang="ko-KR" altLang="en-US" b="0" dirty="0" err="1"/>
              <a:t>를</a:t>
            </a:r>
            <a:r>
              <a:rPr lang="ko-KR" altLang="en-US" b="0" dirty="0"/>
              <a:t> 설정한다</a:t>
            </a:r>
            <a:r>
              <a:rPr lang="en-US" altLang="ko-KR" b="0" dirty="0"/>
              <a:t>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D07F3-74AD-6C4D-AAA7-7DE4A8DECC84}"/>
              </a:ext>
            </a:extLst>
          </p:cNvPr>
          <p:cNvSpPr/>
          <p:nvPr/>
        </p:nvSpPr>
        <p:spPr>
          <a:xfrm>
            <a:off x="666031" y="4956344"/>
            <a:ext cx="10153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app = Flask(__name__)</a:t>
            </a:r>
          </a:p>
          <a:p>
            <a:r>
              <a:rPr lang="en-US" dirty="0" err="1">
                <a:latin typeface="Courier" pitchFamily="2" charset="0"/>
              </a:rPr>
              <a:t>app.config</a:t>
            </a:r>
            <a:r>
              <a:rPr lang="en-US" dirty="0">
                <a:latin typeface="Courier" pitchFamily="2" charset="0"/>
              </a:rPr>
              <a:t>[‘SQLALCHEMY_DATABASE_URI’] = ‘</a:t>
            </a:r>
            <a:r>
              <a:rPr lang="en-US" dirty="0" err="1">
                <a:latin typeface="Courier" pitchFamily="2" charset="0"/>
              </a:rPr>
              <a:t>sqllite</a:t>
            </a:r>
            <a:r>
              <a:rPr lang="en-US" dirty="0">
                <a:latin typeface="Courier" pitchFamily="2" charset="0"/>
              </a:rPr>
              <a:t>:///students.sqlite3’</a:t>
            </a:r>
          </a:p>
        </p:txBody>
      </p:sp>
    </p:spTree>
    <p:extLst>
      <p:ext uri="{BB962C8B-B14F-4D97-AF65-F5344CB8AC3E}">
        <p14:creationId xmlns:p14="http://schemas.microsoft.com/office/powerpoint/2010/main" val="33334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Hello </a:t>
            </a:r>
            <a:r>
              <a:rPr lang="en-US" dirty="0" err="1"/>
              <a:t>Tkinter</a:t>
            </a:r>
            <a:r>
              <a:rPr lang="en-US" dirty="0"/>
              <a:t> Label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745" y="1846142"/>
            <a:ext cx="11449272" cy="136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Label</a:t>
            </a:r>
            <a:r>
              <a:rPr lang="ko-KR" altLang="en-US" b="0" dirty="0"/>
              <a:t>은 텍스트 또는 이미지를 디스플레이하는 데 사용되는 </a:t>
            </a:r>
            <a:r>
              <a:rPr lang="en-US" b="0" dirty="0" err="1"/>
              <a:t>Tkinter</a:t>
            </a:r>
            <a:r>
              <a:rPr lang="en-US" b="0" dirty="0"/>
              <a:t> Widget </a:t>
            </a:r>
            <a:r>
              <a:rPr lang="ko-KR" altLang="en-US" b="0" dirty="0"/>
              <a:t>클래스입니다</a:t>
            </a:r>
            <a:r>
              <a:rPr lang="en-US" altLang="ko-KR" b="0" dirty="0"/>
              <a:t>. </a:t>
            </a:r>
            <a:r>
              <a:rPr lang="en-US" b="0" dirty="0"/>
              <a:t>Label</a:t>
            </a:r>
            <a:r>
              <a:rPr lang="ko-KR" altLang="en-US" b="0" dirty="0"/>
              <a:t>은 사용자가 보기만 할 수 있는 위젯이다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222E99-A157-3E4D-9146-623F0FB5405D}"/>
              </a:ext>
            </a:extLst>
          </p:cNvPr>
          <p:cNvSpPr/>
          <p:nvPr/>
        </p:nvSpPr>
        <p:spPr>
          <a:xfrm>
            <a:off x="738039" y="3212976"/>
            <a:ext cx="60642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59900"/>
                </a:solidFill>
                <a:latin typeface="Courier" pitchFamily="2" charset="0"/>
              </a:rPr>
              <a:t>import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CB4B16"/>
                </a:solidFill>
                <a:latin typeface="Courier" pitchFamily="2" charset="0"/>
              </a:rPr>
              <a:t>tkinter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urier" pitchFamily="2" charset="0"/>
              </a:rPr>
              <a:t>as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CB4B16"/>
                </a:solidFill>
                <a:latin typeface="Courier" pitchFamily="2" charset="0"/>
              </a:rPr>
              <a:t>tk</a:t>
            </a:r>
            <a:endParaRPr lang="en-US" dirty="0">
              <a:solidFill>
                <a:srgbClr val="839496"/>
              </a:solidFill>
              <a:latin typeface="Courier" pitchFamily="2" charset="0"/>
            </a:endParaRPr>
          </a:p>
          <a:p>
            <a:br>
              <a:rPr lang="en-US" dirty="0">
                <a:solidFill>
                  <a:srgbClr val="839496"/>
                </a:solidFill>
                <a:latin typeface="Courier" pitchFamily="2" charset="0"/>
              </a:rPr>
            </a:br>
            <a:r>
              <a:rPr lang="en-US" dirty="0">
                <a:solidFill>
                  <a:srgbClr val="268BD2"/>
                </a:solidFill>
                <a:latin typeface="Courier" pitchFamily="2" charset="0"/>
              </a:rPr>
              <a:t>root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CB4B16"/>
                </a:solidFill>
                <a:latin typeface="Courier" pitchFamily="2" charset="0"/>
              </a:rPr>
              <a:t>tk</a:t>
            </a:r>
            <a:r>
              <a:rPr lang="en-US" dirty="0" err="1">
                <a:solidFill>
                  <a:srgbClr val="839496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CB4B16"/>
                </a:solidFill>
                <a:latin typeface="Courier" pitchFamily="2" charset="0"/>
              </a:rPr>
              <a:t>Tk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()</a:t>
            </a:r>
          </a:p>
          <a:p>
            <a:br>
              <a:rPr lang="en-US" dirty="0">
                <a:solidFill>
                  <a:srgbClr val="839496"/>
                </a:solidFill>
                <a:latin typeface="Courier" pitchFamily="2" charset="0"/>
              </a:rPr>
            </a:br>
            <a:r>
              <a:rPr lang="en-US" dirty="0">
                <a:solidFill>
                  <a:srgbClr val="268BD2"/>
                </a:solidFill>
                <a:latin typeface="Courier" pitchFamily="2" charset="0"/>
              </a:rPr>
              <a:t>w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CB4B16"/>
                </a:solidFill>
                <a:latin typeface="Courier" pitchFamily="2" charset="0"/>
              </a:rPr>
              <a:t>tk</a:t>
            </a:r>
            <a:r>
              <a:rPr lang="en-US" dirty="0" err="1">
                <a:solidFill>
                  <a:srgbClr val="839496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CB4B16"/>
                </a:solidFill>
                <a:latin typeface="Courier" pitchFamily="2" charset="0"/>
              </a:rPr>
              <a:t>Label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268BD2"/>
                </a:solidFill>
                <a:latin typeface="Courier" pitchFamily="2" charset="0"/>
              </a:rPr>
              <a:t>root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, text</a:t>
            </a:r>
            <a:r>
              <a:rPr lang="en-US" dirty="0">
                <a:solidFill>
                  <a:srgbClr val="859900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2AA198"/>
                </a:solidFill>
                <a:latin typeface="Courier" pitchFamily="2" charset="0"/>
              </a:rPr>
              <a:t>"Hello </a:t>
            </a:r>
            <a:r>
              <a:rPr lang="en-US" dirty="0" err="1">
                <a:solidFill>
                  <a:srgbClr val="2AA198"/>
                </a:solidFill>
                <a:latin typeface="Courier" pitchFamily="2" charset="0"/>
              </a:rPr>
              <a:t>Tkinter</a:t>
            </a:r>
            <a:r>
              <a:rPr lang="en-US" dirty="0">
                <a:solidFill>
                  <a:srgbClr val="2AA198"/>
                </a:solidFill>
                <a:latin typeface="Courier" pitchFamily="2" charset="0"/>
              </a:rPr>
              <a:t>!"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)</a:t>
            </a:r>
          </a:p>
          <a:p>
            <a:r>
              <a:rPr lang="en-US" dirty="0" err="1">
                <a:solidFill>
                  <a:srgbClr val="268BD2"/>
                </a:solidFill>
                <a:latin typeface="Courier" pitchFamily="2" charset="0"/>
              </a:rPr>
              <a:t>w</a:t>
            </a:r>
            <a:r>
              <a:rPr lang="en-US" dirty="0" err="1">
                <a:solidFill>
                  <a:srgbClr val="839496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268BD2"/>
                </a:solidFill>
                <a:latin typeface="Courier" pitchFamily="2" charset="0"/>
              </a:rPr>
              <a:t>pack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()</a:t>
            </a:r>
          </a:p>
          <a:p>
            <a:br>
              <a:rPr lang="en-US" dirty="0">
                <a:solidFill>
                  <a:srgbClr val="839496"/>
                </a:solidFill>
                <a:latin typeface="Courier" pitchFamily="2" charset="0"/>
              </a:rPr>
            </a:br>
            <a:r>
              <a:rPr lang="en-US" dirty="0" err="1">
                <a:solidFill>
                  <a:srgbClr val="268BD2"/>
                </a:solidFill>
                <a:latin typeface="Courier" pitchFamily="2" charset="0"/>
              </a:rPr>
              <a:t>root</a:t>
            </a:r>
            <a:r>
              <a:rPr lang="en-US" dirty="0" err="1">
                <a:solidFill>
                  <a:srgbClr val="839496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268BD2"/>
                </a:solidFill>
                <a:latin typeface="Courier" pitchFamily="2" charset="0"/>
              </a:rPr>
              <a:t>mainloop</a:t>
            </a:r>
            <a:r>
              <a:rPr lang="en-US" dirty="0">
                <a:solidFill>
                  <a:srgbClr val="839496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25987-2066-504B-860D-CC925AD04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95" y="3383671"/>
            <a:ext cx="2540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713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83A-F927-9046-94DC-6B5A341F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167BA-C3BC-714D-93CA-3D561DFB8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052736"/>
            <a:ext cx="11449272" cy="2304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</a:t>
            </a:r>
            <a:r>
              <a:rPr lang="en-US" altLang="ko-KR" dirty="0"/>
              <a:t>4</a:t>
            </a:r>
            <a:r>
              <a:rPr lang="en-US" dirty="0"/>
              <a:t> </a:t>
            </a:r>
            <a:r>
              <a:rPr lang="en-US" b="0" dirty="0"/>
              <a:t>– </a:t>
            </a:r>
            <a:r>
              <a:rPr lang="en-US" altLang="ko-KR" b="0" dirty="0"/>
              <a:t>application </a:t>
            </a:r>
            <a:r>
              <a:rPr lang="ko-KR" altLang="en-US" b="0" dirty="0"/>
              <a:t>객체를 </a:t>
            </a:r>
            <a:r>
              <a:rPr lang="en-US" altLang="ko-KR" b="0" dirty="0"/>
              <a:t>parameter</a:t>
            </a:r>
            <a:r>
              <a:rPr lang="ko-KR" altLang="en-US" b="0" dirty="0"/>
              <a:t>로 사용하여 </a:t>
            </a:r>
            <a:r>
              <a:rPr lang="en-US" b="0" dirty="0" err="1"/>
              <a:t>SQLAlchemy</a:t>
            </a:r>
            <a:r>
              <a:rPr lang="en-US" b="0" dirty="0"/>
              <a:t> </a:t>
            </a:r>
            <a:r>
              <a:rPr lang="ko-KR" altLang="en-US" b="0" dirty="0"/>
              <a:t>클래스의 객체를 만든다</a:t>
            </a:r>
            <a:r>
              <a:rPr lang="en-US" altLang="ko-KR" b="0" dirty="0"/>
              <a:t>. </a:t>
            </a:r>
            <a:r>
              <a:rPr lang="ko-KR" altLang="en-US" b="0" dirty="0"/>
              <a:t>이 객체에는 </a:t>
            </a:r>
            <a:r>
              <a:rPr lang="en-US" b="0" dirty="0"/>
              <a:t>ORM </a:t>
            </a:r>
            <a:r>
              <a:rPr lang="ko-KR" altLang="en-US" b="0" dirty="0"/>
              <a:t>작업을 위한 </a:t>
            </a:r>
            <a:r>
              <a:rPr lang="en-US" b="0" dirty="0"/>
              <a:t>helper </a:t>
            </a:r>
            <a:r>
              <a:rPr lang="ko-KR" altLang="en-US" b="0" dirty="0"/>
              <a:t>기능이 포함되어 있으며</a:t>
            </a:r>
            <a:r>
              <a:rPr lang="en-US" altLang="ko-KR" b="0" dirty="0"/>
              <a:t>,</a:t>
            </a:r>
            <a:r>
              <a:rPr lang="ko-KR" altLang="en-US" b="0" dirty="0"/>
              <a:t> 사용자 정의 모델이 선언되는 상위 모델 클래스를 제공한다</a:t>
            </a:r>
            <a:r>
              <a:rPr lang="en-US" altLang="ko-KR" b="0" dirty="0"/>
              <a:t>. </a:t>
            </a:r>
            <a:r>
              <a:rPr lang="ko-KR" altLang="en-US" b="0" dirty="0"/>
              <a:t>아래 코드에서는 </a:t>
            </a:r>
            <a:r>
              <a:rPr lang="en-US" altLang="ko-KR" dirty="0"/>
              <a:t>students</a:t>
            </a:r>
            <a:r>
              <a:rPr lang="ko-KR" altLang="en-US" b="0" dirty="0"/>
              <a:t> 모델을 생성한다</a:t>
            </a:r>
            <a:r>
              <a:rPr lang="en-US" altLang="ko-KR" b="0" dirty="0"/>
              <a:t>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D07F3-74AD-6C4D-AAA7-7DE4A8DECC84}"/>
              </a:ext>
            </a:extLst>
          </p:cNvPr>
          <p:cNvSpPr/>
          <p:nvPr/>
        </p:nvSpPr>
        <p:spPr>
          <a:xfrm>
            <a:off x="666031" y="3387626"/>
            <a:ext cx="1015312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db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SQLAlchemy</a:t>
            </a:r>
            <a:r>
              <a:rPr lang="en-US" dirty="0">
                <a:latin typeface="Courier" pitchFamily="2" charset="0"/>
              </a:rPr>
              <a:t>(app) </a:t>
            </a:r>
          </a:p>
          <a:p>
            <a:r>
              <a:rPr lang="en-US" dirty="0">
                <a:latin typeface="Courier" pitchFamily="2" charset="0"/>
              </a:rPr>
              <a:t>class students(</a:t>
            </a:r>
            <a:r>
              <a:rPr lang="en-US" dirty="0" err="1">
                <a:latin typeface="Courier" pitchFamily="2" charset="0"/>
              </a:rPr>
              <a:t>db.Model</a:t>
            </a:r>
            <a:r>
              <a:rPr lang="en-US" dirty="0">
                <a:latin typeface="Courier" pitchFamily="2" charset="0"/>
              </a:rPr>
              <a:t>):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>
                <a:latin typeface="Courier" pitchFamily="2" charset="0"/>
              </a:rPr>
              <a:t>id = </a:t>
            </a:r>
            <a:r>
              <a:rPr lang="en-US" dirty="0" err="1">
                <a:latin typeface="Courier" pitchFamily="2" charset="0"/>
              </a:rPr>
              <a:t>db.Column</a:t>
            </a:r>
            <a:r>
              <a:rPr lang="en-US" dirty="0">
                <a:latin typeface="Courier" pitchFamily="2" charset="0"/>
              </a:rPr>
              <a:t>('</a:t>
            </a:r>
            <a:r>
              <a:rPr lang="en-US" dirty="0" err="1">
                <a:latin typeface="Courier" pitchFamily="2" charset="0"/>
              </a:rPr>
              <a:t>student_id</a:t>
            </a:r>
            <a:r>
              <a:rPr lang="en-US" dirty="0">
                <a:latin typeface="Courier" pitchFamily="2" charset="0"/>
              </a:rPr>
              <a:t>', </a:t>
            </a:r>
            <a:r>
              <a:rPr lang="en-US" dirty="0" err="1">
                <a:latin typeface="Courier" pitchFamily="2" charset="0"/>
              </a:rPr>
              <a:t>db.Integer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primary_key</a:t>
            </a:r>
            <a:r>
              <a:rPr lang="en-US" dirty="0">
                <a:latin typeface="Courier" pitchFamily="2" charset="0"/>
              </a:rPr>
              <a:t> = True)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>
                <a:latin typeface="Courier" pitchFamily="2" charset="0"/>
              </a:rPr>
              <a:t>name = </a:t>
            </a:r>
            <a:r>
              <a:rPr lang="en-US" dirty="0" err="1">
                <a:latin typeface="Courier" pitchFamily="2" charset="0"/>
              </a:rPr>
              <a:t>db.Column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db.String</a:t>
            </a:r>
            <a:r>
              <a:rPr lang="en-US" dirty="0">
                <a:latin typeface="Courier" pitchFamily="2" charset="0"/>
              </a:rPr>
              <a:t>(100))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>
                <a:latin typeface="Courier" pitchFamily="2" charset="0"/>
              </a:rPr>
              <a:t>city = </a:t>
            </a:r>
            <a:r>
              <a:rPr lang="en-US" dirty="0" err="1">
                <a:latin typeface="Courier" pitchFamily="2" charset="0"/>
              </a:rPr>
              <a:t>db.Column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db.String</a:t>
            </a:r>
            <a:r>
              <a:rPr lang="en-US" dirty="0">
                <a:latin typeface="Courier" pitchFamily="2" charset="0"/>
              </a:rPr>
              <a:t>(50))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addr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db.Column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db.String</a:t>
            </a:r>
            <a:r>
              <a:rPr lang="en-US" dirty="0">
                <a:latin typeface="Courier" pitchFamily="2" charset="0"/>
              </a:rPr>
              <a:t>(200))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>
                <a:latin typeface="Courier" pitchFamily="2" charset="0"/>
              </a:rPr>
              <a:t>pin = </a:t>
            </a:r>
            <a:r>
              <a:rPr lang="en-US" dirty="0" err="1">
                <a:latin typeface="Courier" pitchFamily="2" charset="0"/>
              </a:rPr>
              <a:t>db.Column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db.String</a:t>
            </a:r>
            <a:r>
              <a:rPr lang="en-US" dirty="0">
                <a:latin typeface="Courier" pitchFamily="2" charset="0"/>
              </a:rPr>
              <a:t>(10))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def __</a:t>
            </a:r>
            <a:r>
              <a:rPr lang="en-US" dirty="0" err="1">
                <a:latin typeface="Courier" pitchFamily="2" charset="0"/>
              </a:rPr>
              <a:t>init</a:t>
            </a:r>
            <a:r>
              <a:rPr lang="en-US" dirty="0">
                <a:latin typeface="Courier" pitchFamily="2" charset="0"/>
              </a:rPr>
              <a:t>__(self, name, city, </a:t>
            </a:r>
            <a:r>
              <a:rPr lang="en-US" dirty="0" err="1">
                <a:latin typeface="Courier" pitchFamily="2" charset="0"/>
              </a:rPr>
              <a:t>addr,pin</a:t>
            </a:r>
            <a:r>
              <a:rPr lang="en-US" dirty="0">
                <a:latin typeface="Courier" pitchFamily="2" charset="0"/>
              </a:rPr>
              <a:t>):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self.name</a:t>
            </a:r>
            <a:r>
              <a:rPr lang="en-US" dirty="0">
                <a:latin typeface="Courier" pitchFamily="2" charset="0"/>
              </a:rPr>
              <a:t> = name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self.city</a:t>
            </a:r>
            <a:r>
              <a:rPr lang="en-US" dirty="0">
                <a:latin typeface="Courier" pitchFamily="2" charset="0"/>
              </a:rPr>
              <a:t> = city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self.addr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addr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self.pin</a:t>
            </a:r>
            <a:r>
              <a:rPr lang="en-US" dirty="0">
                <a:latin typeface="Courier" pitchFamily="2" charset="0"/>
              </a:rPr>
              <a:t> = pin</a:t>
            </a:r>
          </a:p>
        </p:txBody>
      </p:sp>
    </p:spTree>
    <p:extLst>
      <p:ext uri="{BB962C8B-B14F-4D97-AF65-F5344CB8AC3E}">
        <p14:creationId xmlns:p14="http://schemas.microsoft.com/office/powerpoint/2010/main" val="41805351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83A-F927-9046-94DC-6B5A341F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167BA-C3BC-714D-93CA-3D561DFB8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052736"/>
            <a:ext cx="11449272" cy="12961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</a:t>
            </a:r>
            <a:r>
              <a:rPr lang="en-US" altLang="ko-KR" dirty="0"/>
              <a:t>5</a:t>
            </a:r>
            <a:r>
              <a:rPr lang="en-US" dirty="0"/>
              <a:t> </a:t>
            </a:r>
            <a:r>
              <a:rPr lang="en-US" b="0" dirty="0"/>
              <a:t>– URI</a:t>
            </a:r>
            <a:r>
              <a:rPr lang="ko-KR" altLang="en-US" b="0" dirty="0"/>
              <a:t>에 언급된 데이터베이스를 만들거나 사용하려면 </a:t>
            </a:r>
            <a:r>
              <a:rPr lang="en-US" dirty="0" err="1"/>
              <a:t>create_all</a:t>
            </a:r>
            <a:r>
              <a:rPr lang="en-US" dirty="0"/>
              <a:t>()</a:t>
            </a:r>
            <a:r>
              <a:rPr lang="en-US" b="0" dirty="0"/>
              <a:t> </a:t>
            </a:r>
            <a:r>
              <a:rPr lang="ko-KR" altLang="en-US" b="0" dirty="0"/>
              <a:t>메서드를 실행한다</a:t>
            </a:r>
            <a:r>
              <a:rPr lang="en-US" altLang="ko-KR" b="0" dirty="0"/>
              <a:t>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D07F3-74AD-6C4D-AAA7-7DE4A8DECC84}"/>
              </a:ext>
            </a:extLst>
          </p:cNvPr>
          <p:cNvSpPr/>
          <p:nvPr/>
        </p:nvSpPr>
        <p:spPr>
          <a:xfrm>
            <a:off x="666031" y="2439591"/>
            <a:ext cx="10153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db</a:t>
            </a:r>
            <a:r>
              <a:rPr lang="en-US" altLang="ko-KR" dirty="0" err="1">
                <a:latin typeface="Courier" pitchFamily="2" charset="0"/>
              </a:rPr>
              <a:t>.create_all</a:t>
            </a:r>
            <a:r>
              <a:rPr lang="en-US" altLang="ko-KR" dirty="0">
                <a:latin typeface="Courier" pitchFamily="2" charset="0"/>
              </a:rPr>
              <a:t>()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A42294-AEC0-AC48-9285-482220C9768A}"/>
              </a:ext>
            </a:extLst>
          </p:cNvPr>
          <p:cNvSpPr txBox="1">
            <a:spLocks/>
          </p:cNvSpPr>
          <p:nvPr/>
        </p:nvSpPr>
        <p:spPr>
          <a:xfrm>
            <a:off x="305991" y="2899634"/>
            <a:ext cx="11449272" cy="3049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SQLAlchemy</a:t>
            </a:r>
            <a:r>
              <a:rPr lang="ko-KR" altLang="en-US" b="0" dirty="0"/>
              <a:t>의 </a:t>
            </a:r>
            <a:r>
              <a:rPr lang="en-US" dirty="0"/>
              <a:t>Session</a:t>
            </a:r>
            <a:r>
              <a:rPr lang="en-US" b="0" dirty="0"/>
              <a:t> </a:t>
            </a:r>
            <a:r>
              <a:rPr lang="ko-KR" altLang="en-US" b="0" dirty="0"/>
              <a:t>객체는 </a:t>
            </a:r>
            <a:r>
              <a:rPr lang="en-US" dirty="0"/>
              <a:t>ORM</a:t>
            </a:r>
            <a:r>
              <a:rPr lang="en-US" b="0" dirty="0"/>
              <a:t> </a:t>
            </a:r>
            <a:r>
              <a:rPr lang="ko-KR" altLang="en-US" b="0" dirty="0"/>
              <a:t>객체의 모든 지속성 작업을 관리한다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다음 </a:t>
            </a:r>
            <a:r>
              <a:rPr lang="en-US" altLang="ko-KR" b="0" dirty="0"/>
              <a:t>session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b="0" dirty="0"/>
              <a:t>CRUD </a:t>
            </a:r>
            <a:r>
              <a:rPr lang="ko-KR" altLang="en-US" b="0" dirty="0"/>
              <a:t>작업을 수행한다</a:t>
            </a:r>
            <a:r>
              <a:rPr lang="en-US" altLang="ko-KR" b="0" dirty="0"/>
              <a:t>.</a:t>
            </a:r>
          </a:p>
          <a:p>
            <a:pPr lvl="1" indent="-342900"/>
            <a:r>
              <a:rPr lang="en-US" dirty="0" err="1">
                <a:latin typeface="Courier" pitchFamily="2" charset="0"/>
              </a:rPr>
              <a:t>db.sig.add</a:t>
            </a:r>
            <a:r>
              <a:rPr lang="en-US" b="0" dirty="0"/>
              <a:t>(</a:t>
            </a:r>
            <a:r>
              <a:rPr lang="en-US" altLang="ko-KR" b="0" dirty="0"/>
              <a:t>model object) - </a:t>
            </a:r>
            <a:r>
              <a:rPr lang="ko-KR" altLang="en-US" b="0" dirty="0" err="1"/>
              <a:t>매핑된</a:t>
            </a:r>
            <a:r>
              <a:rPr lang="ko-KR" altLang="en-US" b="0" dirty="0"/>
              <a:t> 테이블에 레코드를 삽입</a:t>
            </a:r>
            <a:endParaRPr lang="en-US" altLang="ko-KR" b="0" dirty="0"/>
          </a:p>
          <a:p>
            <a:pPr lvl="1" indent="-342900"/>
            <a:r>
              <a:rPr lang="en-US" dirty="0" err="1">
                <a:latin typeface="Courier" pitchFamily="2" charset="0"/>
              </a:rPr>
              <a:t>db.delete.delete</a:t>
            </a:r>
            <a:r>
              <a:rPr lang="en-US" b="0" dirty="0"/>
              <a:t>(</a:t>
            </a:r>
            <a:r>
              <a:rPr lang="en-US" altLang="ko-KR" b="0" dirty="0"/>
              <a:t>model object) - </a:t>
            </a:r>
            <a:r>
              <a:rPr lang="ko-KR" altLang="en-US" b="0" dirty="0"/>
              <a:t>테이블에서 레코드를 삭제</a:t>
            </a:r>
            <a:endParaRPr lang="en-US" altLang="ko-KR" b="0" dirty="0"/>
          </a:p>
          <a:p>
            <a:pPr lvl="1" indent="-342900"/>
            <a:r>
              <a:rPr lang="en-US" dirty="0" err="1">
                <a:latin typeface="Courier" pitchFamily="2" charset="0"/>
              </a:rPr>
              <a:t>model.query.all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b="0" dirty="0"/>
              <a:t> - </a:t>
            </a:r>
            <a:r>
              <a:rPr lang="ko-KR" altLang="en-US" b="0" dirty="0"/>
              <a:t>테이블</a:t>
            </a:r>
            <a:r>
              <a:rPr lang="en-US" altLang="ko-KR" b="0" dirty="0"/>
              <a:t>(</a:t>
            </a:r>
            <a:r>
              <a:rPr lang="en-US" b="0" dirty="0"/>
              <a:t>SELECT </a:t>
            </a:r>
            <a:r>
              <a:rPr lang="ko-KR" altLang="en-US" b="0" dirty="0"/>
              <a:t>쿼리에 해당</a:t>
            </a:r>
            <a:r>
              <a:rPr lang="en-US" altLang="ko-KR" b="0" dirty="0"/>
              <a:t>)</a:t>
            </a:r>
            <a:r>
              <a:rPr lang="ko-KR" altLang="en-US" b="0" dirty="0"/>
              <a:t>에서 모든 레코드를 검색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833965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83A-F927-9046-94DC-6B5A341F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A42294-AEC0-AC48-9285-482220C9768A}"/>
              </a:ext>
            </a:extLst>
          </p:cNvPr>
          <p:cNvSpPr txBox="1">
            <a:spLocks/>
          </p:cNvSpPr>
          <p:nvPr/>
        </p:nvSpPr>
        <p:spPr>
          <a:xfrm>
            <a:off x="499128" y="1052736"/>
            <a:ext cx="11449272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필터 속성을 사용하여 검색된 레코드 세트에 필터를 적용할 수 있다</a:t>
            </a:r>
            <a:r>
              <a:rPr lang="en-US" altLang="ko-KR" b="0" dirty="0"/>
              <a:t>. </a:t>
            </a:r>
            <a:r>
              <a:rPr lang="ko-KR" altLang="en-US" b="0" dirty="0"/>
              <a:t>예를 들어</a:t>
            </a:r>
            <a:r>
              <a:rPr lang="en-US" altLang="ko-KR" b="0" dirty="0"/>
              <a:t>, </a:t>
            </a:r>
            <a:r>
              <a:rPr lang="ko-KR" altLang="en-US" b="0" dirty="0"/>
              <a:t>다음은 </a:t>
            </a:r>
            <a:r>
              <a:rPr lang="en-US" altLang="ko-KR" dirty="0"/>
              <a:t>students</a:t>
            </a:r>
            <a:r>
              <a:rPr lang="ko-KR" altLang="en-US" b="0" dirty="0"/>
              <a:t> 테이블의 </a:t>
            </a:r>
            <a:r>
              <a:rPr lang="en-US" b="0" dirty="0"/>
              <a:t>city = 'Hyderabad'</a:t>
            </a:r>
            <a:r>
              <a:rPr lang="ko-KR" altLang="en-US" b="0" dirty="0"/>
              <a:t>가 있는 레코드를 검색하는 문이다</a:t>
            </a:r>
            <a:r>
              <a:rPr lang="en-US" altLang="ko-KR" b="0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590E1-6837-F54E-8762-F1460E7FE436}"/>
              </a:ext>
            </a:extLst>
          </p:cNvPr>
          <p:cNvSpPr/>
          <p:nvPr/>
        </p:nvSpPr>
        <p:spPr>
          <a:xfrm>
            <a:off x="882055" y="2871639"/>
            <a:ext cx="10153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Students.query.filter_by</a:t>
            </a:r>
            <a:r>
              <a:rPr lang="en-US" dirty="0">
                <a:latin typeface="Courier" pitchFamily="2" charset="0"/>
              </a:rPr>
              <a:t>(city = ’Hyderabad’).all()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E5910E-04B4-D048-A31B-E209E2D457DB}"/>
              </a:ext>
            </a:extLst>
          </p:cNvPr>
          <p:cNvSpPr txBox="1">
            <a:spLocks/>
          </p:cNvSpPr>
          <p:nvPr/>
        </p:nvSpPr>
        <p:spPr>
          <a:xfrm>
            <a:off x="499128" y="3352464"/>
            <a:ext cx="11449272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응용 프로그램의 시작은 </a:t>
            </a:r>
            <a:r>
              <a:rPr lang="en-US" altLang="ko-KR" b="0" dirty="0"/>
              <a:t>'/' URL</a:t>
            </a:r>
            <a:r>
              <a:rPr lang="ko-KR" altLang="en-US" b="0" dirty="0"/>
              <a:t>에 </a:t>
            </a:r>
            <a:r>
              <a:rPr lang="ko-KR" altLang="en-US" b="0" dirty="0" err="1"/>
              <a:t>바인딩된</a:t>
            </a:r>
            <a:r>
              <a:rPr lang="ko-KR" altLang="en-US" b="0" dirty="0"/>
              <a:t> </a:t>
            </a:r>
            <a:r>
              <a:rPr lang="en-US" altLang="ko-KR" b="0" dirty="0" err="1"/>
              <a:t>show_all</a:t>
            </a:r>
            <a:r>
              <a:rPr lang="en-US" altLang="ko-KR" b="0" dirty="0"/>
              <a:t>() </a:t>
            </a:r>
            <a:r>
              <a:rPr lang="ko-KR" altLang="en-US" b="0" dirty="0"/>
              <a:t>함수이다</a:t>
            </a:r>
            <a:r>
              <a:rPr lang="en-US" altLang="ko-KR" b="0" dirty="0"/>
              <a:t>. student </a:t>
            </a:r>
            <a:r>
              <a:rPr lang="ko-KR" altLang="en-US" b="0" dirty="0"/>
              <a:t>테이블의 </a:t>
            </a:r>
            <a:r>
              <a:rPr lang="en-US" altLang="ko-KR" b="0" dirty="0"/>
              <a:t>record </a:t>
            </a:r>
            <a:r>
              <a:rPr lang="ko-KR" altLang="en-US" b="0" dirty="0"/>
              <a:t>세트를 </a:t>
            </a:r>
            <a:r>
              <a:rPr lang="en-US" altLang="ko-KR" b="0" dirty="0"/>
              <a:t>HTML </a:t>
            </a:r>
            <a:r>
              <a:rPr lang="ko-KR" altLang="en-US" b="0" dirty="0"/>
              <a:t>템플릿의 매개변수로 전송한다</a:t>
            </a:r>
            <a:r>
              <a:rPr lang="en-US" altLang="ko-KR" b="0" dirty="0"/>
              <a:t>. </a:t>
            </a:r>
            <a:r>
              <a:rPr lang="ko-KR" altLang="en-US" b="0" dirty="0"/>
              <a:t>템플릿의 서버 사이드 코드는 레코드를 </a:t>
            </a:r>
            <a:r>
              <a:rPr lang="en-US" altLang="ko-KR" b="0" dirty="0"/>
              <a:t>HTML </a:t>
            </a:r>
            <a:r>
              <a:rPr lang="ko-KR" altLang="en-US" b="0" dirty="0"/>
              <a:t>테이블 </a:t>
            </a:r>
            <a:r>
              <a:rPr lang="en-US" altLang="ko-KR" b="0" dirty="0"/>
              <a:t>form</a:t>
            </a:r>
            <a:r>
              <a:rPr lang="ko-KR" altLang="en-US" b="0" dirty="0" err="1"/>
              <a:t>으로</a:t>
            </a:r>
            <a:r>
              <a:rPr lang="ko-KR" altLang="en-US" b="0" dirty="0"/>
              <a:t> 렌더링한다</a:t>
            </a:r>
            <a:r>
              <a:rPr lang="en-US" altLang="ko-KR" b="0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8FB488-185B-BB4E-9BF7-9A90559BE52D}"/>
              </a:ext>
            </a:extLst>
          </p:cNvPr>
          <p:cNvSpPr/>
          <p:nvPr/>
        </p:nvSpPr>
        <p:spPr>
          <a:xfrm>
            <a:off x="882055" y="5171367"/>
            <a:ext cx="105851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app.route</a:t>
            </a:r>
            <a:r>
              <a:rPr lang="en-US" dirty="0">
                <a:latin typeface="Courier" pitchFamily="2" charset="0"/>
              </a:rPr>
              <a:t>('/’) </a:t>
            </a:r>
          </a:p>
          <a:p>
            <a:r>
              <a:rPr lang="en-US" dirty="0">
                <a:latin typeface="Courier" pitchFamily="2" charset="0"/>
              </a:rPr>
              <a:t>def </a:t>
            </a:r>
            <a:r>
              <a:rPr lang="en-US" dirty="0" err="1">
                <a:latin typeface="Courier" pitchFamily="2" charset="0"/>
              </a:rPr>
              <a:t>show_all</a:t>
            </a:r>
            <a:r>
              <a:rPr lang="en-US" dirty="0">
                <a:latin typeface="Courier" pitchFamily="2" charset="0"/>
              </a:rPr>
              <a:t>():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>
                <a:latin typeface="Courier" pitchFamily="2" charset="0"/>
              </a:rPr>
              <a:t>return </a:t>
            </a:r>
            <a:r>
              <a:rPr lang="en-US" dirty="0" err="1">
                <a:latin typeface="Courier" pitchFamily="2" charset="0"/>
              </a:rPr>
              <a:t>render_template</a:t>
            </a:r>
            <a:r>
              <a:rPr lang="en-US" dirty="0">
                <a:latin typeface="Courier" pitchFamily="2" charset="0"/>
              </a:rPr>
              <a:t>('</a:t>
            </a:r>
            <a:r>
              <a:rPr lang="en-US" dirty="0" err="1">
                <a:latin typeface="Courier" pitchFamily="2" charset="0"/>
              </a:rPr>
              <a:t>show_all.html</a:t>
            </a:r>
            <a:r>
              <a:rPr lang="en-US" dirty="0">
                <a:latin typeface="Courier" pitchFamily="2" charset="0"/>
              </a:rPr>
              <a:t>', students = </a:t>
            </a:r>
            <a:r>
              <a:rPr lang="en-US" dirty="0" err="1">
                <a:latin typeface="Courier" pitchFamily="2" charset="0"/>
              </a:rPr>
              <a:t>students.query.all</a:t>
            </a:r>
            <a:r>
              <a:rPr lang="en-US" dirty="0">
                <a:latin typeface="Courier" pitchFamily="2" charset="0"/>
              </a:rPr>
              <a:t>() )</a:t>
            </a:r>
          </a:p>
        </p:txBody>
      </p:sp>
    </p:spTree>
    <p:extLst>
      <p:ext uri="{BB962C8B-B14F-4D97-AF65-F5344CB8AC3E}">
        <p14:creationId xmlns:p14="http://schemas.microsoft.com/office/powerpoint/2010/main" val="17375607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83A-F927-9046-94DC-6B5A341F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A42294-AEC0-AC48-9285-482220C9768A}"/>
              </a:ext>
            </a:extLst>
          </p:cNvPr>
          <p:cNvSpPr txBox="1">
            <a:spLocks/>
          </p:cNvSpPr>
          <p:nvPr/>
        </p:nvSpPr>
        <p:spPr>
          <a:xfrm>
            <a:off x="233983" y="986144"/>
            <a:ext cx="1751079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/>
              <a:t>show_all.html</a:t>
            </a:r>
            <a:endParaRPr lang="en-US" altLang="ko-K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301B5-AFA4-4543-9F13-BCFDCC3B9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2" y="984097"/>
            <a:ext cx="5760640" cy="574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27DFF-EFBC-364C-A218-AA9F13E3C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47" y="1211609"/>
            <a:ext cx="38608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60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83A-F927-9046-94DC-6B5A341F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A42294-AEC0-AC48-9285-482220C9768A}"/>
              </a:ext>
            </a:extLst>
          </p:cNvPr>
          <p:cNvSpPr txBox="1">
            <a:spLocks/>
          </p:cNvSpPr>
          <p:nvPr/>
        </p:nvSpPr>
        <p:spPr>
          <a:xfrm>
            <a:off x="233983" y="986144"/>
            <a:ext cx="1751079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/>
              <a:t>new.html</a:t>
            </a:r>
            <a:endParaRPr lang="en-US" altLang="ko-K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5D911-BBFA-FC48-8809-9E417B3D9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27" y="1202168"/>
            <a:ext cx="50165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B97B0-305E-3141-9E43-2A2B11FF9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627" y="986144"/>
            <a:ext cx="5181600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67BC4-6C27-BE4F-A2F1-9FF0BA59D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627" y="3573016"/>
            <a:ext cx="5181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321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83A-F927-9046-94DC-6B5A341F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A42294-AEC0-AC48-9285-482220C9768A}"/>
              </a:ext>
            </a:extLst>
          </p:cNvPr>
          <p:cNvSpPr txBox="1">
            <a:spLocks/>
          </p:cNvSpPr>
          <p:nvPr/>
        </p:nvSpPr>
        <p:spPr>
          <a:xfrm>
            <a:off x="89967" y="986144"/>
            <a:ext cx="1751079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/>
              <a:t>example_app.py</a:t>
            </a:r>
            <a:endParaRPr lang="en-US" altLang="ko-K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3041A-A61C-174F-84C6-BAB8E025C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64" y="812800"/>
            <a:ext cx="5435600" cy="604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A6C397-A321-A64B-BD5A-B08CA401C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99" y="1202168"/>
            <a:ext cx="3860800" cy="238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CF164-C126-0348-990B-1BC0E9157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95" y="2563690"/>
            <a:ext cx="4534608" cy="27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F6806-0E62-BD47-A29C-E71E2C219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55" y="4384733"/>
            <a:ext cx="4555847" cy="27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455048" cy="966665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Deployment - </a:t>
            </a:r>
            <a:r>
              <a:rPr lang="en-US" sz="3100" dirty="0"/>
              <a:t>Review on Web Application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Server </a:t>
            </a:r>
          </a:p>
          <a:p>
            <a:pPr lvl="1"/>
            <a:r>
              <a:rPr lang="ko-KR" altLang="en-US" b="0" dirty="0"/>
              <a:t>인터넷을 통해서 요청된 웹 컨텐츠</a:t>
            </a:r>
            <a:r>
              <a:rPr lang="en-US" altLang="ko-KR" b="0" dirty="0"/>
              <a:t>(</a:t>
            </a:r>
            <a:r>
              <a:rPr lang="ko-KR" altLang="en-US" b="0" dirty="0"/>
              <a:t>이미지</a:t>
            </a:r>
            <a:r>
              <a:rPr lang="en-US" altLang="ko-KR" b="0" dirty="0"/>
              <a:t>, </a:t>
            </a:r>
            <a:r>
              <a:rPr lang="en-US" b="0" dirty="0"/>
              <a:t>html, </a:t>
            </a:r>
            <a:r>
              <a:rPr lang="ko-KR" altLang="en-US" b="0" dirty="0"/>
              <a:t>등</a:t>
            </a:r>
            <a:r>
              <a:rPr lang="en-US" altLang="ko-KR" b="0" dirty="0"/>
              <a:t>)</a:t>
            </a:r>
            <a:r>
              <a:rPr lang="ko-KR" altLang="en-US" b="0" dirty="0"/>
              <a:t>의 전달</a:t>
            </a:r>
            <a:endParaRPr lang="en-US" altLang="ko-KR" b="0" dirty="0"/>
          </a:p>
          <a:p>
            <a:pPr lvl="1"/>
            <a:r>
              <a:rPr lang="ko-KR" altLang="en-US" b="0" dirty="0"/>
              <a:t>기본적으로 </a:t>
            </a:r>
            <a:r>
              <a:rPr lang="en-US" altLang="ko-KR" b="0" dirty="0"/>
              <a:t>'</a:t>
            </a:r>
            <a:r>
              <a:rPr lang="ko-KR" altLang="en-US" b="0" dirty="0"/>
              <a:t>정적</a:t>
            </a:r>
            <a:r>
              <a:rPr lang="en-US" altLang="ko-KR" b="0" dirty="0"/>
              <a:t>’</a:t>
            </a:r>
          </a:p>
          <a:p>
            <a:pPr lvl="1"/>
            <a:r>
              <a:rPr lang="ko-KR" altLang="en-US" b="0" dirty="0"/>
              <a:t>클라이언트가 </a:t>
            </a:r>
            <a:r>
              <a:rPr lang="en-US" b="0" dirty="0"/>
              <a:t>HTTP </a:t>
            </a:r>
            <a:r>
              <a:rPr lang="en-US" altLang="ko-KR" b="0" dirty="0"/>
              <a:t>Request</a:t>
            </a:r>
            <a:r>
              <a:rPr lang="ko-KR" altLang="en-US" b="0" dirty="0" err="1"/>
              <a:t>를</a:t>
            </a:r>
            <a:r>
              <a:rPr lang="ko-KR" altLang="en-US" b="0" dirty="0"/>
              <a:t> 통해 리소스를 요청하면</a:t>
            </a:r>
            <a:r>
              <a:rPr lang="en-US" altLang="ko-KR" b="0" dirty="0"/>
              <a:t>, </a:t>
            </a:r>
            <a:r>
              <a:rPr lang="ko-KR" altLang="en-US" b="0" dirty="0"/>
              <a:t>그 리소스를 그대로 보내주는게 웹 서버의 역할</a:t>
            </a:r>
            <a:endParaRPr lang="en-US" altLang="ko-KR" b="0" dirty="0"/>
          </a:p>
          <a:p>
            <a:r>
              <a:rPr lang="en-US" b="0" dirty="0"/>
              <a:t>CGI(Common Gateway Interface)</a:t>
            </a:r>
          </a:p>
          <a:p>
            <a:pPr lvl="1"/>
            <a:r>
              <a:rPr lang="ko-KR" altLang="en-US" b="0" dirty="0"/>
              <a:t>웹 서버에서 어플리케이션을 작동시키기 위한 인터페이스</a:t>
            </a:r>
            <a:endParaRPr lang="en-US" altLang="ko-KR" b="0" dirty="0"/>
          </a:p>
          <a:p>
            <a:pPr lvl="1"/>
            <a:r>
              <a:rPr lang="ko-KR" altLang="en-US" b="0" dirty="0"/>
              <a:t>정적인 </a:t>
            </a:r>
            <a:r>
              <a:rPr lang="ko-KR" altLang="en-US" b="0" dirty="0" err="1"/>
              <a:t>웹서버를</a:t>
            </a:r>
            <a:r>
              <a:rPr lang="ko-KR" altLang="en-US" b="0" dirty="0"/>
              <a:t> 동적으로 기능하게 하기 위함</a:t>
            </a:r>
            <a:endParaRPr lang="en-US" altLang="ko-KR" b="0" dirty="0"/>
          </a:p>
          <a:p>
            <a:pPr lvl="1"/>
            <a:r>
              <a:rPr lang="ko-KR" altLang="en-US" b="0" dirty="0"/>
              <a:t>서버 프로그램과 외부 어플리케이션 프로그램 간의 인터페이스</a:t>
            </a:r>
            <a:endParaRPr lang="en-US" altLang="ko-KR" b="0" dirty="0"/>
          </a:p>
          <a:p>
            <a:pPr lvl="1"/>
            <a:r>
              <a:rPr lang="ko-KR" altLang="en-US" b="0" dirty="0"/>
              <a:t>요청 </a:t>
            </a:r>
            <a:r>
              <a:rPr lang="en-US" altLang="ko-KR" b="0" dirty="0"/>
              <a:t>-&gt;  </a:t>
            </a:r>
            <a:r>
              <a:rPr lang="ko-KR" altLang="en-US" b="0" dirty="0" err="1"/>
              <a:t>웹서버</a:t>
            </a:r>
            <a:r>
              <a:rPr lang="en-US" altLang="ko-KR" b="0" dirty="0"/>
              <a:t>(</a:t>
            </a:r>
            <a:r>
              <a:rPr lang="ko-KR" altLang="en-US" b="0" dirty="0"/>
              <a:t>아파치</a:t>
            </a:r>
            <a:r>
              <a:rPr lang="en-US" altLang="ko-KR" b="0" dirty="0"/>
              <a:t>, </a:t>
            </a:r>
            <a:r>
              <a:rPr lang="en-US" b="0" dirty="0" err="1"/>
              <a:t>nginx</a:t>
            </a:r>
            <a:r>
              <a:rPr lang="en-US" b="0" dirty="0"/>
              <a:t> </a:t>
            </a:r>
            <a:r>
              <a:rPr lang="ko-KR" altLang="en-US" b="0" dirty="0"/>
              <a:t>등</a:t>
            </a:r>
            <a:r>
              <a:rPr lang="en-US" altLang="ko-KR" b="0" dirty="0"/>
              <a:t>) -&gt; (</a:t>
            </a:r>
            <a:r>
              <a:rPr lang="ko-KR" altLang="en-US" b="0" dirty="0" err="1"/>
              <a:t>웹서버가</a:t>
            </a:r>
            <a:r>
              <a:rPr lang="ko-KR" altLang="en-US" b="0" dirty="0"/>
              <a:t> </a:t>
            </a:r>
            <a:r>
              <a:rPr lang="ko-KR" altLang="en-US" b="0" dirty="0" err="1"/>
              <a:t>직접실행</a:t>
            </a:r>
            <a:r>
              <a:rPr lang="en-US" altLang="ko-KR" b="0" dirty="0"/>
              <a:t>) </a:t>
            </a:r>
            <a:r>
              <a:rPr lang="ko-KR" altLang="en-US" b="0" dirty="0"/>
              <a:t>프로그램</a:t>
            </a:r>
            <a:r>
              <a:rPr lang="en-US" altLang="ko-KR" b="0" dirty="0"/>
              <a:t>(</a:t>
            </a:r>
            <a:r>
              <a:rPr lang="en-US" b="0" dirty="0"/>
              <a:t>Perl, C/C++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altLang="ko-KR" b="0" dirty="0"/>
              <a:t>Python</a:t>
            </a:r>
            <a:r>
              <a:rPr lang="en-US" b="0" dirty="0"/>
              <a:t> </a:t>
            </a:r>
            <a:r>
              <a:rPr lang="ko-KR" altLang="en-US" b="0" dirty="0"/>
              <a:t>등</a:t>
            </a:r>
            <a:r>
              <a:rPr lang="en-US" altLang="ko-KR" b="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040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WAS(Web Application Server)</a:t>
            </a:r>
            <a:r>
              <a:rPr lang="en-US" dirty="0"/>
              <a:t> </a:t>
            </a:r>
          </a:p>
          <a:p>
            <a:pPr lvl="1"/>
            <a:r>
              <a:rPr lang="en-US" b="0" dirty="0"/>
              <a:t>WAS</a:t>
            </a:r>
            <a:r>
              <a:rPr lang="ko-KR" altLang="en-US" b="0" dirty="0"/>
              <a:t>는 </a:t>
            </a:r>
            <a:r>
              <a:rPr lang="ko-KR" altLang="en-US" b="0" dirty="0" err="1"/>
              <a:t>웹서버가</a:t>
            </a:r>
            <a:r>
              <a:rPr lang="ko-KR" altLang="en-US" b="0" dirty="0"/>
              <a:t> 동적으로 기능하면 </a:t>
            </a:r>
            <a:r>
              <a:rPr lang="en-US" b="0" dirty="0"/>
              <a:t>WAS, </a:t>
            </a:r>
            <a:r>
              <a:rPr lang="ko-KR" altLang="en-US" b="0" dirty="0"/>
              <a:t>즉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b="0" dirty="0"/>
              <a:t>Web Server + CGI</a:t>
            </a:r>
            <a:endParaRPr lang="en-US" altLang="ko-KR" b="0" dirty="0"/>
          </a:p>
          <a:p>
            <a:pPr lvl="1"/>
            <a:r>
              <a:rPr lang="ko-KR" altLang="en-US" sz="1800" b="0" dirty="0"/>
              <a:t>요청 </a:t>
            </a:r>
            <a:r>
              <a:rPr lang="en-US" altLang="ko-KR" sz="1800" b="0" dirty="0"/>
              <a:t>-&gt; </a:t>
            </a:r>
            <a:r>
              <a:rPr lang="ko-KR" altLang="en-US" sz="1800" b="0" dirty="0" err="1"/>
              <a:t>웹서버</a:t>
            </a:r>
            <a:r>
              <a:rPr lang="en-US" altLang="ko-KR" sz="1800" b="0" dirty="0"/>
              <a:t>) -&gt; </a:t>
            </a:r>
            <a:r>
              <a:rPr lang="ko-KR" altLang="en-US" sz="1800" b="0" dirty="0"/>
              <a:t>웹 어플리케이션 서버</a:t>
            </a:r>
            <a:r>
              <a:rPr lang="en-US" altLang="ko-KR" sz="1800" b="0" dirty="0"/>
              <a:t>(</a:t>
            </a:r>
            <a:r>
              <a:rPr lang="ko-KR" altLang="en-US" sz="1800" b="0" dirty="0" err="1"/>
              <a:t>톰캣</a:t>
            </a:r>
            <a:r>
              <a:rPr lang="en-US" altLang="ko-KR" sz="1800" b="0" dirty="0"/>
              <a:t>, </a:t>
            </a:r>
            <a:r>
              <a:rPr lang="en-US" sz="1800" b="0" dirty="0" err="1"/>
              <a:t>JBoss</a:t>
            </a:r>
            <a:r>
              <a:rPr lang="en-US" sz="1800" b="0" dirty="0"/>
              <a:t> </a:t>
            </a:r>
            <a:r>
              <a:rPr lang="ko-KR" altLang="en-US" sz="1800" b="0" dirty="0"/>
              <a:t>등</a:t>
            </a:r>
            <a:r>
              <a:rPr lang="en-US" altLang="ko-KR" sz="1800" b="0" dirty="0"/>
              <a:t>) -&gt; (</a:t>
            </a:r>
            <a:r>
              <a:rPr lang="ko-KR" altLang="en-US" sz="1800" b="0" dirty="0"/>
              <a:t>웹어플리케이션 서버가 실행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프로그램</a:t>
            </a:r>
            <a:endParaRPr lang="en-US" altLang="ko-KR" b="0" dirty="0"/>
          </a:p>
          <a:p>
            <a:pPr marL="0" indent="0">
              <a:buNone/>
            </a:pPr>
            <a:endParaRPr lang="en-US" b="0" dirty="0"/>
          </a:p>
          <a:p>
            <a:pPr>
              <a:buFont typeface="Wingdings" pitchFamily="2" charset="2"/>
              <a:buChar char="Ø"/>
            </a:pPr>
            <a:r>
              <a:rPr lang="en-US" b="0" dirty="0"/>
              <a:t>CGI, </a:t>
            </a:r>
            <a:r>
              <a:rPr lang="ko-KR" altLang="en-US" b="0" dirty="0"/>
              <a:t>어플리케이션 서버 방식의 차이</a:t>
            </a:r>
            <a:endParaRPr lang="en-US" altLang="ko-KR" b="0" dirty="0"/>
          </a:p>
          <a:p>
            <a:pPr lvl="1"/>
            <a:r>
              <a:rPr lang="ko-KR" altLang="en-US" b="0" dirty="0"/>
              <a:t>접속자가 많은 서비스의 경우 </a:t>
            </a:r>
            <a:r>
              <a:rPr lang="en-US" b="0" dirty="0"/>
              <a:t>CGI </a:t>
            </a:r>
            <a:r>
              <a:rPr lang="ko-KR" altLang="en-US" b="0" dirty="0"/>
              <a:t>방식보다 어플리케이션 서버 방식이 </a:t>
            </a:r>
            <a:r>
              <a:rPr lang="en-US" b="0" dirty="0"/>
              <a:t>Throughput</a:t>
            </a:r>
            <a:r>
              <a:rPr lang="ko-KR" altLang="en-US" b="0" dirty="0"/>
              <a:t> 좋음</a:t>
            </a:r>
            <a:endParaRPr lang="en-US" altLang="ko-KR" b="0" dirty="0"/>
          </a:p>
          <a:p>
            <a:pPr lvl="1"/>
            <a:r>
              <a:rPr lang="en-US" altLang="ko-KR" b="0" dirty="0"/>
              <a:t>5</a:t>
            </a:r>
            <a:r>
              <a:rPr lang="ko-KR" altLang="en-US" b="0" dirty="0"/>
              <a:t>개의 웹 브라우저가 동일한 프로그램을 요청했을 때 </a:t>
            </a:r>
            <a:r>
              <a:rPr lang="en-US" b="0" dirty="0"/>
              <a:t>CGI </a:t>
            </a:r>
            <a:r>
              <a:rPr lang="ko-KR" altLang="en-US" b="0" dirty="0"/>
              <a:t>방식은 </a:t>
            </a:r>
            <a:r>
              <a:rPr lang="en-US" altLang="ko-KR" b="0" dirty="0"/>
              <a:t>5</a:t>
            </a:r>
            <a:r>
              <a:rPr lang="ko-KR" altLang="en-US" b="0" dirty="0"/>
              <a:t>개의 요청에 대한 </a:t>
            </a:r>
            <a:r>
              <a:rPr lang="en-US" altLang="ko-KR" b="0" dirty="0"/>
              <a:t>Process </a:t>
            </a:r>
            <a:r>
              <a:rPr lang="ko-KR" altLang="en-US" b="0" dirty="0"/>
              <a:t>생성하여 처리하는 반면</a:t>
            </a:r>
            <a:r>
              <a:rPr lang="en-US" altLang="ko-KR" b="0" dirty="0"/>
              <a:t>, </a:t>
            </a:r>
            <a:r>
              <a:rPr lang="ko-KR" altLang="en-US" b="0" dirty="0"/>
              <a:t>어플리케이션 </a:t>
            </a:r>
            <a:r>
              <a:rPr lang="ko-KR" altLang="en-US" b="0" dirty="0" err="1"/>
              <a:t>서버방식은</a:t>
            </a:r>
            <a:r>
              <a:rPr lang="ko-KR" altLang="en-US" b="0" dirty="0"/>
              <a:t> </a:t>
            </a:r>
            <a:r>
              <a:rPr lang="en-US" altLang="ko-KR" b="0" dirty="0"/>
              <a:t>1</a:t>
            </a:r>
            <a:r>
              <a:rPr lang="ko-KR" altLang="en-US" b="0" dirty="0"/>
              <a:t> </a:t>
            </a:r>
            <a:r>
              <a:rPr lang="en-US" altLang="ko-KR" b="0" dirty="0"/>
              <a:t>process</a:t>
            </a:r>
            <a:r>
              <a:rPr lang="ko-KR" altLang="en-US" b="0" dirty="0"/>
              <a:t>와 </a:t>
            </a:r>
            <a:r>
              <a:rPr lang="en-US" altLang="ko-KR" b="0" dirty="0"/>
              <a:t>threads</a:t>
            </a:r>
            <a:r>
              <a:rPr lang="ko-KR" altLang="en-US" b="0" dirty="0"/>
              <a:t>들을 생성하여 처리함</a:t>
            </a:r>
            <a:endParaRPr lang="en-US" altLang="ko-KR" b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3D3DA1-8562-CF40-A20C-E95380EB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-4640"/>
            <a:ext cx="11665296" cy="966665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Deployment - </a:t>
            </a:r>
            <a:r>
              <a:rPr lang="en-US" sz="3100" dirty="0"/>
              <a:t>Review on Web Application Components 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631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dirty="0"/>
              <a:t>Deployment - </a:t>
            </a:r>
            <a:r>
              <a:rPr lang="en-US" altLang="ko-KR" sz="3200" dirty="0"/>
              <a:t>WS</a:t>
            </a:r>
            <a:r>
              <a:rPr lang="en-US" sz="3200" dirty="0"/>
              <a:t>GI vs CGI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atinLnBrk="0"/>
            <a:r>
              <a:rPr lang="en-US" b="0" dirty="0"/>
              <a:t>CGI</a:t>
            </a:r>
            <a:r>
              <a:rPr lang="en-US" dirty="0"/>
              <a:t> </a:t>
            </a:r>
          </a:p>
          <a:p>
            <a:pPr lvl="1" latinLnBrk="0"/>
            <a:r>
              <a:rPr lang="ko-KR" altLang="en-US" b="0" dirty="0"/>
              <a:t>웹 서버</a:t>
            </a:r>
            <a:r>
              <a:rPr lang="en-US" altLang="ko-KR" b="0" dirty="0"/>
              <a:t>(</a:t>
            </a:r>
            <a:r>
              <a:rPr lang="ko-KR" altLang="en-US" b="0" dirty="0"/>
              <a:t>예</a:t>
            </a:r>
            <a:r>
              <a:rPr lang="en-US" altLang="ko-KR" b="0" dirty="0"/>
              <a:t>:</a:t>
            </a:r>
            <a:r>
              <a:rPr lang="ko-KR" altLang="en-US" b="0" dirty="0"/>
              <a:t> 아파치</a:t>
            </a:r>
            <a:r>
              <a:rPr lang="en-US" altLang="ko-KR" b="0" dirty="0"/>
              <a:t>)</a:t>
            </a:r>
            <a:r>
              <a:rPr lang="ko-KR" altLang="en-US" b="0" dirty="0"/>
              <a:t>는 실행 환경을 준비하고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lvl="1" latinLnBrk="0"/>
            <a:r>
              <a:rPr lang="en-US" b="0" dirty="0"/>
              <a:t>CGI </a:t>
            </a:r>
            <a:r>
              <a:rPr lang="ko-KR" altLang="en-US" b="0" dirty="0"/>
              <a:t>프로토콜에 따라 스크립트를 실행</a:t>
            </a:r>
            <a:r>
              <a:rPr lang="en-US" altLang="ko-KR" b="0" dirty="0"/>
              <a:t>. </a:t>
            </a:r>
          </a:p>
          <a:p>
            <a:pPr lvl="1" latinLnBrk="0"/>
            <a:r>
              <a:rPr lang="en-US" b="0" dirty="0"/>
              <a:t>CGI </a:t>
            </a:r>
            <a:r>
              <a:rPr lang="ko-KR" altLang="en-US" b="0" dirty="0"/>
              <a:t>서브프로세스는 소켓과 </a:t>
            </a:r>
            <a:r>
              <a:rPr lang="en-US" b="0" dirty="0" err="1"/>
              <a:t>stdout</a:t>
            </a:r>
            <a:r>
              <a:rPr lang="ko-KR" altLang="en-US" b="0" dirty="0"/>
              <a:t>을 포함하여 </a:t>
            </a:r>
            <a:r>
              <a:rPr lang="en-US" b="0" dirty="0"/>
              <a:t>OS </a:t>
            </a:r>
            <a:r>
              <a:rPr lang="ko-KR" altLang="en-US" b="0" dirty="0"/>
              <a:t>환경을 상속하며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b="0" dirty="0"/>
              <a:t>CGI </a:t>
            </a:r>
            <a:r>
              <a:rPr lang="ko-KR" altLang="en-US" b="0" dirty="0"/>
              <a:t>서브프로세스가 </a:t>
            </a:r>
            <a:r>
              <a:rPr lang="en-US" b="0" dirty="0"/>
              <a:t>response</a:t>
            </a:r>
            <a:r>
              <a:rPr lang="ko-KR" altLang="en-US" b="0" dirty="0" err="1"/>
              <a:t>를</a:t>
            </a:r>
            <a:r>
              <a:rPr lang="ko-KR" altLang="en-US" b="0" dirty="0"/>
              <a:t> 작성하고</a:t>
            </a:r>
            <a:r>
              <a:rPr lang="en-US" altLang="ko-KR" b="0" dirty="0"/>
              <a:t>, </a:t>
            </a:r>
            <a:r>
              <a:rPr lang="ko-KR" altLang="en-US" b="0" dirty="0"/>
              <a:t>이를 </a:t>
            </a:r>
            <a:r>
              <a:rPr lang="ko-KR" altLang="en-US" b="0" dirty="0" err="1"/>
              <a:t>웹서버로</a:t>
            </a:r>
            <a:r>
              <a:rPr lang="ko-KR" altLang="en-US" b="0" dirty="0"/>
              <a:t> 보내면</a:t>
            </a:r>
            <a:r>
              <a:rPr lang="en-US" altLang="ko-KR" b="0" dirty="0"/>
              <a:t>, </a:t>
            </a:r>
            <a:r>
              <a:rPr lang="ko-KR" altLang="en-US" b="0" dirty="0" err="1"/>
              <a:t>웹서버는</a:t>
            </a:r>
            <a:r>
              <a:rPr lang="ko-KR" altLang="en-US" b="0" dirty="0"/>
              <a:t> 이 </a:t>
            </a:r>
            <a:r>
              <a:rPr lang="en-US" b="0" dirty="0"/>
              <a:t>response</a:t>
            </a:r>
            <a:r>
              <a:rPr lang="ko-KR" altLang="en-US" b="0" dirty="0" err="1"/>
              <a:t>를</a:t>
            </a:r>
            <a:r>
              <a:rPr lang="ko-KR" altLang="en-US" b="0" dirty="0"/>
              <a:t> 브라우저로 보냄</a:t>
            </a:r>
            <a:endParaRPr lang="en-US" altLang="ko-KR" b="0" dirty="0"/>
          </a:p>
          <a:p>
            <a:pPr lvl="1" latinLnBrk="0"/>
            <a:r>
              <a:rPr lang="en-US" b="0" dirty="0"/>
              <a:t>CGI</a:t>
            </a:r>
            <a:r>
              <a:rPr lang="ko-KR" altLang="en-US" b="0" dirty="0"/>
              <a:t>는 첫 방식</a:t>
            </a:r>
            <a:endParaRPr lang="en-US" b="0" dirty="0"/>
          </a:p>
          <a:p>
            <a:pPr latinLnBrk="0"/>
            <a:r>
              <a:rPr lang="en-US" altLang="ko-KR" b="0" dirty="0"/>
              <a:t>WSGI</a:t>
            </a:r>
          </a:p>
          <a:p>
            <a:pPr lvl="1" latinLnBrk="0"/>
            <a:r>
              <a:rPr lang="en-US" b="0" dirty="0"/>
              <a:t>CGI </a:t>
            </a:r>
            <a:r>
              <a:rPr lang="ko-KR" altLang="en-US" b="0" dirty="0"/>
              <a:t>디자인 패턴에 기반한 인터페이스</a:t>
            </a:r>
            <a:endParaRPr lang="en-US" altLang="ko-KR" b="0" dirty="0"/>
          </a:p>
          <a:p>
            <a:pPr lvl="1" latinLnBrk="0"/>
            <a:r>
              <a:rPr lang="en-US" b="0" dirty="0"/>
              <a:t>HTTP Request Header</a:t>
            </a:r>
            <a:r>
              <a:rPr lang="ko-KR" altLang="en-US" b="0" dirty="0" err="1"/>
              <a:t>를</a:t>
            </a:r>
            <a:r>
              <a:rPr lang="ko-KR" altLang="en-US" b="0" dirty="0"/>
              <a:t> </a:t>
            </a:r>
            <a:r>
              <a:rPr lang="ko-KR" altLang="en-US" b="0" dirty="0" err="1"/>
              <a:t>파싱하고</a:t>
            </a:r>
            <a:r>
              <a:rPr lang="ko-KR" altLang="en-US" b="0" dirty="0"/>
              <a:t> 이를 환경에 추가하여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b="0" dirty="0"/>
              <a:t>file-like object</a:t>
            </a:r>
            <a:r>
              <a:rPr lang="ko-KR" altLang="en-US" b="0" dirty="0" err="1"/>
              <a:t>로써</a:t>
            </a:r>
            <a:r>
              <a:rPr lang="ko-KR" altLang="en-US" b="0" dirty="0"/>
              <a:t> </a:t>
            </a:r>
            <a:r>
              <a:rPr lang="en-US" b="0" dirty="0"/>
              <a:t>POST-oriented input</a:t>
            </a:r>
            <a:r>
              <a:rPr lang="ko-KR" altLang="en-US" b="0" dirty="0"/>
              <a:t>을 제공</a:t>
            </a:r>
            <a:endParaRPr lang="en-US" altLang="ko-KR" b="0" dirty="0"/>
          </a:p>
          <a:p>
            <a:pPr lvl="1" latinLnBrk="0"/>
            <a:r>
              <a:rPr lang="ko-KR" altLang="en-US" b="0" dirty="0"/>
              <a:t>사용자에게 수 많은 </a:t>
            </a:r>
            <a:r>
              <a:rPr lang="en-US" b="0" dirty="0"/>
              <a:t>format </a:t>
            </a:r>
            <a:r>
              <a:rPr lang="ko-KR" altLang="en-US" b="0" dirty="0"/>
              <a:t>디테일로부터 해방시키고 </a:t>
            </a:r>
            <a:r>
              <a:rPr lang="en-US" b="0" dirty="0"/>
              <a:t>response</a:t>
            </a:r>
            <a:r>
              <a:rPr lang="ko-KR" altLang="en-US" b="0" dirty="0" err="1"/>
              <a:t>를</a:t>
            </a:r>
            <a:r>
              <a:rPr lang="ko-KR" altLang="en-US" b="0" dirty="0"/>
              <a:t> 만들 수 있는 기능을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9651582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dirty="0"/>
              <a:t>Deployments - </a:t>
            </a:r>
            <a:r>
              <a:rPr lang="en-US" sz="3200" dirty="0"/>
              <a:t>WSGI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 dirty="0"/>
              <a:t>WSGI(Web Server Gateway Interface)</a:t>
            </a:r>
            <a:r>
              <a:rPr lang="en-US" dirty="0"/>
              <a:t> </a:t>
            </a:r>
          </a:p>
          <a:p>
            <a:pPr lvl="1"/>
            <a:r>
              <a:rPr lang="ko-KR" altLang="en-US" sz="1800" b="0" dirty="0" err="1"/>
              <a:t>파이썬에서</a:t>
            </a:r>
            <a:r>
              <a:rPr lang="ko-KR" altLang="en-US" sz="1800" b="0" dirty="0"/>
              <a:t> 어플리케이션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즉 </a:t>
            </a:r>
            <a:r>
              <a:rPr lang="ko-KR" altLang="en-US" sz="1800" b="0" dirty="0" err="1"/>
              <a:t>파이썬</a:t>
            </a:r>
            <a:r>
              <a:rPr lang="ko-KR" altLang="en-US" sz="1800" b="0" dirty="0"/>
              <a:t> 스크립트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웹 어플리케이션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가 웹 서버와 통신하기 위한 인터페이스 </a:t>
            </a:r>
            <a:endParaRPr lang="en-US" altLang="ko-KR" sz="1800" b="0" dirty="0"/>
          </a:p>
          <a:p>
            <a:pPr lvl="1"/>
            <a:r>
              <a:rPr lang="en-US" sz="1800" b="0" dirty="0"/>
              <a:t>WSGI</a:t>
            </a:r>
            <a:r>
              <a:rPr lang="ko-KR" altLang="en-US" sz="1800" b="0" dirty="0"/>
              <a:t>는 서버와 앱 양쪽에서 사용</a:t>
            </a:r>
            <a:endParaRPr lang="en-US" altLang="ko-KR" sz="1800" b="0" dirty="0"/>
          </a:p>
          <a:p>
            <a:pPr lvl="1"/>
            <a:r>
              <a:rPr lang="en-US" sz="1800" b="0" dirty="0"/>
              <a:t>WSGI request</a:t>
            </a:r>
            <a:r>
              <a:rPr lang="ko-KR" altLang="en-US" sz="1800" b="0" dirty="0" err="1"/>
              <a:t>를</a:t>
            </a:r>
            <a:r>
              <a:rPr lang="ko-KR" altLang="en-US" sz="1800" b="0" dirty="0"/>
              <a:t> 처리하려면 서버에서 </a:t>
            </a:r>
            <a:r>
              <a:rPr lang="ko-KR" altLang="en-US" sz="1800" b="0" dirty="0" err="1"/>
              <a:t>환경정보와</a:t>
            </a:r>
            <a:r>
              <a:rPr lang="ko-KR" altLang="en-US" sz="1800" b="0" dirty="0"/>
              <a:t> </a:t>
            </a:r>
            <a:r>
              <a:rPr lang="ko-KR" altLang="en-US" sz="1800" b="0" dirty="0" err="1"/>
              <a:t>콜백함수를</a:t>
            </a:r>
            <a:r>
              <a:rPr lang="ko-KR" altLang="en-US" sz="1800" b="0" dirty="0"/>
              <a:t> 앱에 제공해야 하며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앱은 그 요청을 처리하고 </a:t>
            </a:r>
            <a:r>
              <a:rPr lang="ko-KR" altLang="en-US" sz="1800" b="0" dirty="0" err="1"/>
              <a:t>콜백함수를</a:t>
            </a:r>
            <a:r>
              <a:rPr lang="ko-KR" altLang="en-US" sz="1800" b="0" dirty="0"/>
              <a:t> 통해 서버에 응답</a:t>
            </a:r>
            <a:endParaRPr lang="en-US" altLang="ko-KR" sz="1800" b="0" dirty="0"/>
          </a:p>
          <a:p>
            <a:pPr lvl="1"/>
            <a:r>
              <a:rPr lang="ko-KR" altLang="en-US" sz="1800" b="0" dirty="0"/>
              <a:t>요청 </a:t>
            </a:r>
            <a:r>
              <a:rPr lang="en-US" altLang="ko-KR" sz="1800" b="0" dirty="0"/>
              <a:t>-&gt; </a:t>
            </a:r>
            <a:r>
              <a:rPr lang="ko-KR" altLang="en-US" sz="1800" b="0" dirty="0" err="1"/>
              <a:t>웹서버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-&gt; </a:t>
            </a:r>
            <a:r>
              <a:rPr lang="en-US" sz="1800" b="0" dirty="0"/>
              <a:t>WSGI Server</a:t>
            </a:r>
            <a:r>
              <a:rPr lang="en-US" altLang="ko-KR" sz="1800" b="0" dirty="0"/>
              <a:t> -&gt; </a:t>
            </a:r>
            <a:r>
              <a:rPr lang="en-US" sz="1800" b="0" dirty="0"/>
              <a:t>WSGI</a:t>
            </a:r>
            <a:r>
              <a:rPr lang="ko-KR" altLang="en-US" sz="1800" b="0" dirty="0" err="1"/>
              <a:t>를</a:t>
            </a:r>
            <a:r>
              <a:rPr lang="ko-KR" altLang="en-US" sz="1800" b="0" dirty="0"/>
              <a:t> 지원하는 웹어플리케이션</a:t>
            </a:r>
            <a:r>
              <a:rPr lang="en-US" altLang="ko-KR" sz="1800" b="0" dirty="0"/>
              <a:t>(</a:t>
            </a:r>
            <a:r>
              <a:rPr lang="en-US" sz="1800" b="0" dirty="0"/>
              <a:t>Django, flask </a:t>
            </a:r>
            <a:r>
              <a:rPr lang="ko-KR" altLang="en-US" sz="1800" b="0" dirty="0"/>
              <a:t>등</a:t>
            </a:r>
            <a:r>
              <a:rPr lang="en-US" altLang="ko-KR" sz="1800" b="0" dirty="0"/>
              <a:t>) </a:t>
            </a:r>
            <a:endParaRPr lang="en-US" sz="1800" b="0" dirty="0"/>
          </a:p>
          <a:p>
            <a:r>
              <a:rPr lang="en-US" b="0" dirty="0"/>
              <a:t>WSGI Server(middleware)</a:t>
            </a:r>
            <a:endParaRPr lang="en-US" altLang="ko-KR" b="0" dirty="0"/>
          </a:p>
          <a:p>
            <a:pPr lvl="1"/>
            <a:r>
              <a:rPr lang="ko-KR" altLang="en-US" sz="1800" b="0" dirty="0"/>
              <a:t>웹 서버와</a:t>
            </a:r>
            <a:r>
              <a:rPr lang="en-US" sz="1800" b="0" dirty="0"/>
              <a:t>WSGI</a:t>
            </a:r>
            <a:r>
              <a:rPr lang="ko-KR" altLang="en-US" sz="1800" b="0" dirty="0" err="1"/>
              <a:t>를</a:t>
            </a:r>
            <a:r>
              <a:rPr lang="ko-KR" altLang="en-US" sz="1800" b="0" dirty="0"/>
              <a:t> 지원하는 웹어플리케이션 사이에서 동작</a:t>
            </a:r>
            <a:endParaRPr lang="en-US" altLang="ko-KR" sz="1800" b="0" dirty="0"/>
          </a:p>
          <a:p>
            <a:pPr marL="914400" lvl="2" indent="0">
              <a:buNone/>
            </a:pPr>
            <a:r>
              <a:rPr lang="ko-KR" altLang="en-US" sz="1600" b="1" dirty="0" err="1"/>
              <a:t>환경변수가</a:t>
            </a:r>
            <a:r>
              <a:rPr lang="ko-KR" altLang="en-US" sz="1600" b="1" dirty="0"/>
              <a:t> 바뀌면 타겟 </a:t>
            </a:r>
            <a:r>
              <a:rPr lang="en-US" sz="1600" b="1" dirty="0"/>
              <a:t>URL</a:t>
            </a:r>
            <a:r>
              <a:rPr lang="ko-KR" altLang="en-US" sz="1600" b="1" dirty="0"/>
              <a:t>에 따라서 </a:t>
            </a:r>
            <a:r>
              <a:rPr lang="en-US" altLang="ko-KR" sz="1600" b="1" dirty="0"/>
              <a:t>request</a:t>
            </a:r>
            <a:r>
              <a:rPr lang="ko-KR" altLang="en-US" sz="1600" b="1" dirty="0"/>
              <a:t>의 경로를 </a:t>
            </a:r>
            <a:r>
              <a:rPr lang="ko-KR" altLang="en-US" sz="1600" b="1" dirty="0" err="1"/>
              <a:t>지정해줌</a:t>
            </a:r>
            <a:endParaRPr lang="ko-KR" altLang="en-US" sz="1600" b="1" dirty="0"/>
          </a:p>
          <a:p>
            <a:pPr marL="914400" lvl="2" indent="0">
              <a:buNone/>
            </a:pPr>
            <a:r>
              <a:rPr lang="ko-KR" altLang="en-US" sz="1600" b="1" dirty="0"/>
              <a:t>같은 프로세스에서 여러 애플리케이션과 프레임워크가 실행됨</a:t>
            </a:r>
          </a:p>
          <a:p>
            <a:pPr marL="914400" lvl="2" indent="0">
              <a:buNone/>
            </a:pPr>
            <a:r>
              <a:rPr lang="en-US" sz="1600" b="1" dirty="0"/>
              <a:t>XSLT </a:t>
            </a:r>
            <a:r>
              <a:rPr lang="ko-KR" altLang="en-US" sz="1600" b="1" dirty="0"/>
              <a:t>스타일시트를 적용하는 것과 같이 </a:t>
            </a:r>
            <a:r>
              <a:rPr lang="ko-KR" altLang="en-US" sz="1600" b="1" dirty="0" err="1"/>
              <a:t>전처리함</a:t>
            </a:r>
            <a:endParaRPr lang="en-US" altLang="ko-KR" sz="1600" b="1" dirty="0"/>
          </a:p>
          <a:p>
            <a:pPr marL="857250" lvl="1" indent="-342900"/>
            <a:r>
              <a:rPr lang="en-US" sz="1800" b="0" dirty="0" err="1"/>
              <a:t>mod_wsgi</a:t>
            </a:r>
            <a:r>
              <a:rPr lang="en-US" sz="1800" b="0" dirty="0"/>
              <a:t>, </a:t>
            </a:r>
            <a:r>
              <a:rPr lang="en-US" sz="1800" b="0" dirty="0" err="1"/>
              <a:t>uwsgi</a:t>
            </a:r>
            <a:r>
              <a:rPr lang="en-US" sz="1800" b="0" dirty="0"/>
              <a:t>, </a:t>
            </a:r>
            <a:r>
              <a:rPr lang="en-US" sz="1800" b="0" dirty="0" err="1"/>
              <a:t>gunicorn</a:t>
            </a:r>
            <a:r>
              <a:rPr lang="en-US" sz="1800" b="0" dirty="0"/>
              <a:t>, </a:t>
            </a:r>
            <a:r>
              <a:rPr lang="en-US" sz="1800" b="0" dirty="0" err="1"/>
              <a:t>twisted.web</a:t>
            </a:r>
            <a:r>
              <a:rPr lang="en-US" sz="1800" b="0" dirty="0"/>
              <a:t>, tornado 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8780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(cont’d)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the Images in Labels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745" y="1846142"/>
            <a:ext cx="11449272" cy="64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다음 예는 텍스트와 이미지가 포함된 두 개의 레이블이 있다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2CEF1-A15C-A04E-A60F-0291CD07D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4" y="2574256"/>
            <a:ext cx="5206100" cy="3816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16EDD-B8F0-8A45-B232-F20A2E747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50" y="2806068"/>
            <a:ext cx="646783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168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dirty="0"/>
              <a:t>Deployments – </a:t>
            </a:r>
            <a:r>
              <a:rPr lang="en-US" sz="2800" dirty="0"/>
              <a:t>Externally Visible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008112"/>
          </a:xfrm>
        </p:spPr>
        <p:txBody>
          <a:bodyPr>
            <a:normAutofit/>
          </a:bodyPr>
          <a:lstStyle/>
          <a:p>
            <a:r>
              <a:rPr lang="en-US" sz="1800" dirty="0"/>
              <a:t>Debug</a:t>
            </a:r>
            <a:r>
              <a:rPr lang="ko-KR" altLang="en-US" sz="1800" b="0" dirty="0" err="1"/>
              <a:t>를</a:t>
            </a:r>
            <a:r>
              <a:rPr lang="ko-KR" altLang="en-US" sz="1800" b="0" dirty="0"/>
              <a:t> 사용하지 않으면</a:t>
            </a:r>
            <a:r>
              <a:rPr lang="en-US" altLang="ko-KR" sz="1800" b="0" dirty="0"/>
              <a:t>,</a:t>
            </a:r>
            <a:r>
              <a:rPr lang="ko-KR" altLang="en-US" sz="1800" b="0" dirty="0"/>
              <a:t> 호스트 이름을 </a:t>
            </a:r>
            <a:r>
              <a:rPr lang="en-US" altLang="ko-KR" sz="1800" b="0" dirty="0"/>
              <a:t>‘</a:t>
            </a:r>
            <a:r>
              <a:rPr lang="en-US" altLang="ko-KR" sz="1800" dirty="0"/>
              <a:t>0.0.0.0</a:t>
            </a:r>
            <a:r>
              <a:rPr lang="ko-KR" altLang="en-US" sz="1800" b="0" dirty="0"/>
              <a:t>＇</a:t>
            </a:r>
            <a:r>
              <a:rPr lang="ko-KR" altLang="en-US" sz="1800" b="0" dirty="0" err="1"/>
              <a:t>으로</a:t>
            </a:r>
            <a:r>
              <a:rPr lang="ko-KR" altLang="en-US" sz="1800" b="0" dirty="0"/>
              <a:t> 사용자는 로컬 컴퓨터의 개발 서버를 사용할 수 있다</a:t>
            </a:r>
            <a:r>
              <a:rPr lang="en-US" altLang="ko-KR" sz="1800" b="0" dirty="0"/>
              <a:t>.</a:t>
            </a:r>
            <a:r>
              <a:rPr lang="ko-KR" altLang="en-US" sz="1800" b="0" dirty="0"/>
              <a:t> 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16F0D-2B59-8E40-ABCF-8BE821B31DF8}"/>
              </a:ext>
            </a:extLst>
          </p:cNvPr>
          <p:cNvSpPr txBox="1"/>
          <p:nvPr/>
        </p:nvSpPr>
        <p:spPr>
          <a:xfrm>
            <a:off x="666031" y="2204864"/>
            <a:ext cx="5832648" cy="50405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 err="1">
                <a:latin typeface="Courier" pitchFamily="2" charset="0"/>
              </a:rPr>
              <a:t>app.run</a:t>
            </a:r>
            <a:r>
              <a:rPr lang="en-US" dirty="0">
                <a:latin typeface="Courier" pitchFamily="2" charset="0"/>
              </a:rPr>
              <a:t>(host = ‘0.0.0.0’)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394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dirty="0"/>
              <a:t>Deployments – </a:t>
            </a:r>
            <a:r>
              <a:rPr lang="en-US" sz="2800" dirty="0"/>
              <a:t>Deployment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525658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0" dirty="0"/>
              <a:t>개발 환경에서 본격적인 프로덕션 환경으로 전환하려면 실제 웹 서버에 애플리케이션을 배포해야 한다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사용 항목에 따라 </a:t>
            </a:r>
            <a:r>
              <a:rPr lang="en-US" b="0" dirty="0"/>
              <a:t>Flask </a:t>
            </a:r>
            <a:r>
              <a:rPr lang="ko-KR" altLang="en-US" b="0" dirty="0"/>
              <a:t>웹 응용 프로그램을 배포하는 데 사용할 수 있는 여러 가지 옵션이 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소규모 애플리케이션의 경우 소규모 애플리케이션에 대한 무료 요금제를 제공하는 다음과 같은 호스팅 플랫폼을 이용하여 배포할 수 있다</a:t>
            </a:r>
            <a:r>
              <a:rPr lang="en-US" altLang="ko-KR" b="0" dirty="0"/>
              <a:t>.</a:t>
            </a:r>
          </a:p>
          <a:p>
            <a:pPr lvl="1"/>
            <a:r>
              <a:rPr lang="en-US" b="0" dirty="0"/>
              <a:t>Heroku</a:t>
            </a:r>
          </a:p>
          <a:p>
            <a:pPr lvl="1"/>
            <a:r>
              <a:rPr lang="en-US" b="0" dirty="0" err="1"/>
              <a:t>dotcloud</a:t>
            </a:r>
            <a:endParaRPr lang="en-US" b="0" dirty="0"/>
          </a:p>
          <a:p>
            <a:pPr lvl="1"/>
            <a:r>
              <a:rPr lang="en-US" b="0" dirty="0" err="1"/>
              <a:t>Webfaction</a:t>
            </a:r>
            <a:endParaRPr lang="en-US" b="0" dirty="0"/>
          </a:p>
          <a:p>
            <a:r>
              <a:rPr lang="en-US" altLang="ko-KR" b="0" dirty="0"/>
              <a:t>Flask</a:t>
            </a:r>
            <a:r>
              <a:rPr lang="ko-KR" altLang="en-US" b="0" dirty="0"/>
              <a:t> 애플리케이션을 </a:t>
            </a:r>
            <a:r>
              <a:rPr lang="en-US" altLang="ko-KR" b="0" dirty="0"/>
              <a:t>Amazon, Azure, Google cloud platform </a:t>
            </a:r>
            <a:r>
              <a:rPr lang="ko-KR" altLang="en-US" b="0" dirty="0"/>
              <a:t>등의 </a:t>
            </a:r>
            <a:r>
              <a:rPr lang="ko-KR" altLang="en-US" b="0" dirty="0" err="1"/>
              <a:t>클라우드</a:t>
            </a:r>
            <a:r>
              <a:rPr lang="ko-KR" altLang="en-US" b="0" dirty="0"/>
              <a:t> 플랫폼등에서 배포할 수 있다</a:t>
            </a:r>
            <a:r>
              <a:rPr lang="en-US" altLang="ko-KR" b="0" dirty="0"/>
              <a:t>.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9499971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dirty="0"/>
              <a:t>Deployments – </a:t>
            </a:r>
            <a:r>
              <a:rPr lang="en-US" sz="2800" dirty="0" err="1"/>
              <a:t>mod_wsgi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00811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mod_wsgi</a:t>
            </a:r>
            <a:r>
              <a:rPr lang="ko-KR" altLang="en-US" b="0" dirty="0"/>
              <a:t>는 </a:t>
            </a:r>
            <a:r>
              <a:rPr lang="en-US" altLang="ko-KR" b="0" dirty="0"/>
              <a:t>Apache</a:t>
            </a:r>
            <a:r>
              <a:rPr lang="ko-KR" altLang="en-US" b="0" dirty="0"/>
              <a:t> 서버에서 </a:t>
            </a:r>
            <a:r>
              <a:rPr lang="en-US" altLang="ko-KR" b="0" dirty="0"/>
              <a:t>Python</a:t>
            </a:r>
            <a:r>
              <a:rPr lang="ko-KR" altLang="en-US" b="0" dirty="0"/>
              <a:t> 기반 웹 애플리케이션을 호스팅하기 위한 </a:t>
            </a:r>
            <a:r>
              <a:rPr lang="en-US" b="0" dirty="0"/>
              <a:t>WSGI </a:t>
            </a:r>
            <a:r>
              <a:rPr lang="ko-KR" altLang="en-US" b="0" dirty="0"/>
              <a:t>호환 인터페이스를 제공하는 </a:t>
            </a:r>
            <a:r>
              <a:rPr lang="en-US" altLang="ko-KR" b="0" dirty="0"/>
              <a:t>Apache</a:t>
            </a:r>
            <a:r>
              <a:rPr lang="ko-KR" altLang="en-US" b="0" dirty="0"/>
              <a:t> 모듈</a:t>
            </a:r>
            <a:r>
              <a:rPr lang="ko-KR" altLang="en-US" sz="1800" b="0" dirty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548860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dirty="0"/>
              <a:t>Deployments – </a:t>
            </a:r>
            <a:r>
              <a:rPr lang="en-US" sz="2800" dirty="0"/>
              <a:t>Installing </a:t>
            </a:r>
            <a:r>
              <a:rPr lang="en-US" sz="2800" dirty="0" err="1"/>
              <a:t>mod_wsgi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576064"/>
          </a:xfrm>
        </p:spPr>
        <p:txBody>
          <a:bodyPr>
            <a:normAutofit/>
          </a:bodyPr>
          <a:lstStyle/>
          <a:p>
            <a:r>
              <a:rPr lang="ko-KR" altLang="en-US" b="0" dirty="0"/>
              <a:t>설치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16F0D-2B59-8E40-ABCF-8BE821B31DF8}"/>
              </a:ext>
            </a:extLst>
          </p:cNvPr>
          <p:cNvSpPr txBox="1"/>
          <p:nvPr/>
        </p:nvSpPr>
        <p:spPr>
          <a:xfrm>
            <a:off x="666031" y="1772816"/>
            <a:ext cx="5832648" cy="50405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pip install </a:t>
            </a:r>
            <a:r>
              <a:rPr lang="en-US" dirty="0" err="1">
                <a:latin typeface="Courier" pitchFamily="2" charset="0"/>
              </a:rPr>
              <a:t>mod_wsgi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47FAE8-401B-8A43-BEEC-3B63C21D31D5}"/>
              </a:ext>
            </a:extLst>
          </p:cNvPr>
          <p:cNvSpPr txBox="1">
            <a:spLocks/>
          </p:cNvSpPr>
          <p:nvPr/>
        </p:nvSpPr>
        <p:spPr>
          <a:xfrm>
            <a:off x="305991" y="2299700"/>
            <a:ext cx="1144927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설치 확인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B84C7-9448-DB4F-B8C4-904D0D7458C0}"/>
              </a:ext>
            </a:extLst>
          </p:cNvPr>
          <p:cNvSpPr txBox="1"/>
          <p:nvPr/>
        </p:nvSpPr>
        <p:spPr>
          <a:xfrm>
            <a:off x="666031" y="2875764"/>
            <a:ext cx="5832648" cy="50405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 err="1">
                <a:latin typeface="Courier" pitchFamily="2" charset="0"/>
              </a:rPr>
              <a:t>mod_wsgi_express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start_server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F2CA4B-DC0F-EC4F-A7DF-8F9A755902BE}"/>
              </a:ext>
            </a:extLst>
          </p:cNvPr>
          <p:cNvSpPr txBox="1">
            <a:spLocks/>
          </p:cNvSpPr>
          <p:nvPr/>
        </p:nvSpPr>
        <p:spPr>
          <a:xfrm>
            <a:off x="305991" y="3485997"/>
            <a:ext cx="1144927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port</a:t>
            </a:r>
            <a:r>
              <a:rPr lang="ko-KR" altLang="en-US" b="0" dirty="0"/>
              <a:t> </a:t>
            </a:r>
            <a:r>
              <a:rPr lang="en-US" altLang="ko-KR" b="0" dirty="0"/>
              <a:t>8000</a:t>
            </a:r>
            <a:r>
              <a:rPr lang="ko-KR" altLang="en-US" b="0" dirty="0"/>
              <a:t>에서 </a:t>
            </a:r>
            <a:r>
              <a:rPr lang="en-US" b="0" dirty="0"/>
              <a:t>Apache/</a:t>
            </a:r>
            <a:r>
              <a:rPr lang="en-US" b="0" dirty="0" err="1"/>
              <a:t>mod_wsgi</a:t>
            </a:r>
            <a:r>
              <a:rPr lang="en-US" b="0" dirty="0"/>
              <a:t> </a:t>
            </a:r>
            <a:r>
              <a:rPr lang="ko-KR" altLang="en-US" b="0" dirty="0"/>
              <a:t>시작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CD9B9-5309-D049-A1AD-AB5F1C5E2D26}"/>
              </a:ext>
            </a:extLst>
          </p:cNvPr>
          <p:cNvSpPr txBox="1"/>
          <p:nvPr/>
        </p:nvSpPr>
        <p:spPr>
          <a:xfrm>
            <a:off x="666031" y="4062061"/>
            <a:ext cx="5832648" cy="50405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http://localhost:8000/</a:t>
            </a:r>
          </a:p>
        </p:txBody>
      </p:sp>
    </p:spTree>
    <p:extLst>
      <p:ext uri="{BB962C8B-B14F-4D97-AF65-F5344CB8AC3E}">
        <p14:creationId xmlns:p14="http://schemas.microsoft.com/office/powerpoint/2010/main" val="9380529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dirty="0"/>
              <a:t>Deployments – </a:t>
            </a:r>
            <a:r>
              <a:rPr lang="en-US" sz="2800" dirty="0"/>
              <a:t>Creating .</a:t>
            </a:r>
            <a:r>
              <a:rPr lang="en-US" sz="2800" dirty="0" err="1"/>
              <a:t>wsgi</a:t>
            </a:r>
            <a:r>
              <a:rPr lang="en-US" sz="2800" dirty="0"/>
              <a:t> </a:t>
            </a:r>
            <a:r>
              <a:rPr lang="ko-KR" altLang="en-US" sz="2800" dirty="0"/>
              <a:t>파일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656184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yourapplication.wsgi</a:t>
            </a:r>
            <a:r>
              <a:rPr lang="en-US" altLang="ko-KR" b="0" dirty="0"/>
              <a:t> </a:t>
            </a:r>
            <a:r>
              <a:rPr lang="ko-KR" altLang="en-US" b="0" dirty="0"/>
              <a:t>파일이 있어야 한다</a:t>
            </a:r>
            <a:r>
              <a:rPr lang="en-US" altLang="ko-KR" b="0" dirty="0"/>
              <a:t>.</a:t>
            </a:r>
            <a:r>
              <a:rPr lang="ko-KR" altLang="en-US" b="0" dirty="0"/>
              <a:t> 이 파일에는 시작 시 실행하여 응용 프로그램 개체를 가져오는 코드 </a:t>
            </a:r>
            <a:r>
              <a:rPr lang="en-US" dirty="0" err="1"/>
              <a:t>mod_wsgi</a:t>
            </a:r>
            <a:r>
              <a:rPr lang="ko-KR" altLang="en-US" b="0" dirty="0"/>
              <a:t>가 포함되어 있습니다</a:t>
            </a:r>
            <a:r>
              <a:rPr lang="en-US" altLang="ko-KR" b="0" dirty="0"/>
              <a:t>. </a:t>
            </a:r>
            <a:r>
              <a:rPr lang="ko-KR" altLang="en-US" b="0" dirty="0"/>
              <a:t>대부분의 경우 다음 파일로 충분합니다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16F0D-2B59-8E40-ABCF-8BE821B31DF8}"/>
              </a:ext>
            </a:extLst>
          </p:cNvPr>
          <p:cNvSpPr txBox="1"/>
          <p:nvPr/>
        </p:nvSpPr>
        <p:spPr>
          <a:xfrm>
            <a:off x="666031" y="3087663"/>
            <a:ext cx="7704856" cy="50405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yourapplication</a:t>
            </a:r>
            <a:r>
              <a:rPr lang="en-US" dirty="0">
                <a:latin typeface="Courier" pitchFamily="2" charset="0"/>
              </a:rPr>
              <a:t> import app as application</a:t>
            </a:r>
          </a:p>
        </p:txBody>
      </p:sp>
    </p:spTree>
    <p:extLst>
      <p:ext uri="{BB962C8B-B14F-4D97-AF65-F5344CB8AC3E}">
        <p14:creationId xmlns:p14="http://schemas.microsoft.com/office/powerpoint/2010/main" val="42447714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dirty="0"/>
              <a:t>Deployments – </a:t>
            </a:r>
            <a:r>
              <a:rPr lang="en-US" sz="2800" dirty="0"/>
              <a:t>Configuration Apache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576064"/>
          </a:xfrm>
        </p:spPr>
        <p:txBody>
          <a:bodyPr>
            <a:normAutofit/>
          </a:bodyPr>
          <a:lstStyle/>
          <a:p>
            <a:r>
              <a:rPr lang="en-US" b="0" dirty="0" err="1"/>
              <a:t>mod_wsgi</a:t>
            </a:r>
            <a:r>
              <a:rPr lang="ko-KR" altLang="en-US" b="0" dirty="0"/>
              <a:t>에게 애플리케이션의 위치를 알려주어야 한다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16F0D-2B59-8E40-ABCF-8BE821B31DF8}"/>
              </a:ext>
            </a:extLst>
          </p:cNvPr>
          <p:cNvSpPr txBox="1"/>
          <p:nvPr/>
        </p:nvSpPr>
        <p:spPr>
          <a:xfrm>
            <a:off x="666031" y="2007542"/>
            <a:ext cx="7200800" cy="250157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&lt;</a:t>
            </a:r>
            <a:r>
              <a:rPr lang="en-US" dirty="0" err="1">
                <a:latin typeface="Courier" pitchFamily="2" charset="0"/>
              </a:rPr>
              <a:t>VirtualHost</a:t>
            </a:r>
            <a:r>
              <a:rPr lang="en-US" dirty="0">
                <a:latin typeface="Courier" pitchFamily="2" charset="0"/>
              </a:rPr>
              <a:t> *&gt; 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ServerName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example.com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WSGIScriptAlias</a:t>
            </a:r>
            <a:r>
              <a:rPr lang="en-US" dirty="0">
                <a:latin typeface="Courier" pitchFamily="2" charset="0"/>
              </a:rPr>
              <a:t> / C:\</a:t>
            </a:r>
            <a:r>
              <a:rPr lang="en-US" dirty="0" err="1">
                <a:latin typeface="Courier" pitchFamily="2" charset="0"/>
              </a:rPr>
              <a:t>yourdir</a:t>
            </a:r>
            <a:r>
              <a:rPr lang="en-US" dirty="0">
                <a:latin typeface="Courier" pitchFamily="2" charset="0"/>
              </a:rPr>
              <a:t>\</a:t>
            </a:r>
            <a:r>
              <a:rPr lang="en-US" dirty="0" err="1">
                <a:latin typeface="Courier" pitchFamily="2" charset="0"/>
              </a:rPr>
              <a:t>yourapp.wsgi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  &lt;Directory C:\</a:t>
            </a:r>
            <a:r>
              <a:rPr lang="en-US" dirty="0" err="1">
                <a:latin typeface="Courier" pitchFamily="2" charset="0"/>
              </a:rPr>
              <a:t>yourdir</a:t>
            </a:r>
            <a:r>
              <a:rPr lang="en-US" dirty="0">
                <a:latin typeface="Courier" pitchFamily="2" charset="0"/>
              </a:rPr>
              <a:t>&gt; </a:t>
            </a:r>
          </a:p>
          <a:p>
            <a:r>
              <a:rPr lang="en-US" dirty="0">
                <a:latin typeface="Courier" pitchFamily="2" charset="0"/>
              </a:rPr>
              <a:t>    Order </a:t>
            </a:r>
            <a:r>
              <a:rPr lang="en-US" dirty="0" err="1">
                <a:latin typeface="Courier" pitchFamily="2" charset="0"/>
              </a:rPr>
              <a:t>deny,allow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    Allow from all </a:t>
            </a:r>
          </a:p>
          <a:p>
            <a:r>
              <a:rPr lang="en-US" dirty="0">
                <a:latin typeface="Courier" pitchFamily="2" charset="0"/>
              </a:rPr>
              <a:t>  &lt;/Directory&gt; </a:t>
            </a:r>
          </a:p>
          <a:p>
            <a:r>
              <a:rPr lang="en-US" dirty="0">
                <a:latin typeface="Courier" pitchFamily="2" charset="0"/>
              </a:rPr>
              <a:t>&lt;/</a:t>
            </a:r>
            <a:r>
              <a:rPr lang="en-US" dirty="0" err="1">
                <a:latin typeface="Courier" pitchFamily="2" charset="0"/>
              </a:rPr>
              <a:t>VirtualHost</a:t>
            </a:r>
            <a:r>
              <a:rPr lang="en-US" dirty="0">
                <a:latin typeface="Courier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600271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dirty="0"/>
              <a:t>Deployments – </a:t>
            </a:r>
            <a:r>
              <a:rPr lang="en-US" sz="2800" dirty="0"/>
              <a:t>Standard WSGI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3672408"/>
          </a:xfrm>
        </p:spPr>
        <p:txBody>
          <a:bodyPr>
            <a:normAutofit/>
          </a:bodyPr>
          <a:lstStyle/>
          <a:p>
            <a:r>
              <a:rPr lang="en-US" b="0" dirty="0"/>
              <a:t>WSGI </a:t>
            </a:r>
            <a:r>
              <a:rPr lang="ko-KR" altLang="en-US" b="0" dirty="0"/>
              <a:t>응용 프로그램을 포함하고 </a:t>
            </a:r>
            <a:r>
              <a:rPr lang="en-US" b="0" dirty="0"/>
              <a:t>HTTP</a:t>
            </a:r>
            <a:r>
              <a:rPr lang="ko-KR" altLang="en-US" b="0" dirty="0" err="1"/>
              <a:t>를</a:t>
            </a:r>
            <a:r>
              <a:rPr lang="ko-KR" altLang="en-US" b="0" dirty="0"/>
              <a:t> 제공하는 </a:t>
            </a:r>
            <a:r>
              <a:rPr lang="en-US" altLang="ko-KR" b="0" dirty="0"/>
              <a:t>Python</a:t>
            </a:r>
            <a:r>
              <a:rPr lang="ko-KR" altLang="en-US" b="0" dirty="0" err="1"/>
              <a:t>으로</a:t>
            </a:r>
            <a:r>
              <a:rPr lang="ko-KR" altLang="en-US" b="0" dirty="0"/>
              <a:t> 작성된 서버들이 있다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lvl="1"/>
            <a:r>
              <a:rPr lang="en-US" b="0" dirty="0" err="1"/>
              <a:t>Gunicorn</a:t>
            </a:r>
            <a:endParaRPr lang="en-US" b="0" dirty="0"/>
          </a:p>
          <a:p>
            <a:pPr lvl="1"/>
            <a:r>
              <a:rPr lang="en-US" b="0" dirty="0"/>
              <a:t>Tornado</a:t>
            </a:r>
          </a:p>
          <a:p>
            <a:pPr lvl="1"/>
            <a:r>
              <a:rPr lang="en-US" b="0" dirty="0" err="1"/>
              <a:t>Gevent</a:t>
            </a:r>
            <a:endParaRPr lang="en-US" b="0" dirty="0"/>
          </a:p>
          <a:p>
            <a:pPr lvl="1"/>
            <a:r>
              <a:rPr lang="en-US" b="0" dirty="0"/>
              <a:t>Twisted Web</a:t>
            </a:r>
          </a:p>
        </p:txBody>
      </p:sp>
    </p:spTree>
    <p:extLst>
      <p:ext uri="{BB962C8B-B14F-4D97-AF65-F5344CB8AC3E}">
        <p14:creationId xmlns:p14="http://schemas.microsoft.com/office/powerpoint/2010/main" val="561218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D4E15-5F28-B248-A05F-B57F07F8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FastCGI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0876E-8FD1-5946-80F8-8DE76BE8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nginix</a:t>
            </a:r>
            <a:r>
              <a:rPr lang="en-US" b="0" dirty="0"/>
              <a:t>, </a:t>
            </a:r>
            <a:r>
              <a:rPr lang="en-US" b="0" dirty="0" err="1"/>
              <a:t>lighttpd</a:t>
            </a:r>
            <a:r>
              <a:rPr lang="en-US" altLang="ko-KR" b="0" dirty="0"/>
              <a:t>,</a:t>
            </a:r>
            <a:r>
              <a:rPr lang="en-US" b="0" dirty="0"/>
              <a:t> Cherokee</a:t>
            </a:r>
            <a:r>
              <a:rPr lang="ko-KR" altLang="en-US" b="0" dirty="0"/>
              <a:t> 등과 같은 웹 서버에서</a:t>
            </a:r>
            <a:r>
              <a:rPr lang="en-US" b="0" dirty="0"/>
              <a:t> Flask application</a:t>
            </a:r>
            <a:r>
              <a:rPr lang="ko-KR" altLang="en-US" b="0" dirty="0"/>
              <a:t> 수행을 다른 방법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47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B69F-3901-644F-8843-0D07088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815088" cy="96666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FastCGI</a:t>
            </a:r>
            <a:r>
              <a:rPr lang="en-US" altLang="ko-KR" dirty="0"/>
              <a:t> - </a:t>
            </a:r>
            <a:r>
              <a:rPr lang="en-US" altLang="ko-KR" sz="3200" dirty="0"/>
              <a:t>WS</a:t>
            </a:r>
            <a:r>
              <a:rPr lang="en-US" sz="3200" dirty="0"/>
              <a:t>GI vs FCGI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3CA1-AD2B-3341-9EBF-F4ED2D02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b="0" dirty="0"/>
              <a:t>WSGI</a:t>
            </a:r>
            <a:r>
              <a:rPr lang="ko-KR" altLang="en-US" b="0" dirty="0"/>
              <a:t>는 </a:t>
            </a:r>
            <a:r>
              <a:rPr lang="ko-KR" altLang="en-US" b="0" dirty="0" err="1"/>
              <a:t>파이썬에</a:t>
            </a:r>
            <a:r>
              <a:rPr lang="ko-KR" altLang="en-US" b="0" dirty="0"/>
              <a:t> 종속된 개념</a:t>
            </a:r>
            <a:r>
              <a:rPr lang="en-US" altLang="ko-KR" b="0" dirty="0"/>
              <a:t>, </a:t>
            </a:r>
          </a:p>
          <a:p>
            <a:pPr latinLnBrk="0"/>
            <a:r>
              <a:rPr lang="en-US" b="0" dirty="0"/>
              <a:t>FCGI</a:t>
            </a:r>
            <a:r>
              <a:rPr lang="ko-KR" altLang="en-US" b="0" dirty="0"/>
              <a:t>는 언어와 상관없는 </a:t>
            </a:r>
            <a:r>
              <a:rPr lang="en-US" b="0" dirty="0"/>
              <a:t>socket wire </a:t>
            </a:r>
            <a:r>
              <a:rPr lang="ko-KR" altLang="en-US" b="0" dirty="0"/>
              <a:t>프로토콜</a:t>
            </a:r>
            <a:endParaRPr lang="en-US" altLang="ko-KR" b="0" dirty="0"/>
          </a:p>
          <a:p>
            <a:pPr latinLnBrk="0"/>
            <a:r>
              <a:rPr lang="en-US" b="0" dirty="0"/>
              <a:t>WSGI</a:t>
            </a:r>
            <a:r>
              <a:rPr lang="ko-KR" altLang="en-US" b="0" dirty="0"/>
              <a:t>가 더 높은 레이어에서 동작하며</a:t>
            </a:r>
            <a:r>
              <a:rPr lang="en-US" altLang="ko-KR" b="0" dirty="0"/>
              <a:t>, </a:t>
            </a:r>
            <a:r>
              <a:rPr lang="ko-KR" altLang="en-US" b="0" dirty="0"/>
              <a:t>따라서 </a:t>
            </a:r>
            <a:r>
              <a:rPr lang="en-US" b="0" dirty="0"/>
              <a:t>WSGI-FCGI</a:t>
            </a:r>
            <a:r>
              <a:rPr lang="ko-KR" altLang="en-US" b="0" dirty="0" err="1"/>
              <a:t>를</a:t>
            </a:r>
            <a:r>
              <a:rPr lang="ko-KR" altLang="en-US" b="0" dirty="0"/>
              <a:t> 동시에 사용</a:t>
            </a:r>
            <a:r>
              <a:rPr lang="en-US" altLang="ko-KR" b="0" dirty="0"/>
              <a:t> </a:t>
            </a:r>
            <a:r>
              <a:rPr lang="ko-KR" altLang="en-US" b="0" dirty="0"/>
              <a:t>가능</a:t>
            </a:r>
            <a:endParaRPr lang="en-US" altLang="ko-KR" b="0" dirty="0"/>
          </a:p>
          <a:p>
            <a:pPr latinLnBrk="0"/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86773700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DAF2-8531-0B4B-AB7C-2DA638EB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FastCGI</a:t>
            </a:r>
            <a:r>
              <a:rPr lang="en-US" dirty="0"/>
              <a:t> - </a:t>
            </a:r>
            <a:r>
              <a:rPr lang="en-US" sz="3200" b="0" dirty="0">
                <a:effectLst/>
              </a:rPr>
              <a:t>Configuring </a:t>
            </a:r>
            <a:r>
              <a:rPr lang="en-US" sz="3200" b="0" dirty="0" err="1">
                <a:effectLst/>
              </a:rPr>
              <a:t>FastCGI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D04C-5622-9F48-8F69-39928B094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504056"/>
          </a:xfrm>
        </p:spPr>
        <p:txBody>
          <a:bodyPr>
            <a:normAutofit/>
          </a:bodyPr>
          <a:lstStyle/>
          <a:p>
            <a:r>
              <a:rPr lang="en-US" sz="2000" dirty="0" err="1"/>
              <a:t>FastCGI</a:t>
            </a:r>
            <a:r>
              <a:rPr lang="en-US" sz="2000" b="0" dirty="0"/>
              <a:t> </a:t>
            </a:r>
            <a:r>
              <a:rPr lang="ko-KR" altLang="en-US" sz="2000" b="0" dirty="0"/>
              <a:t>서버 파일</a:t>
            </a:r>
            <a:r>
              <a:rPr lang="en-US" altLang="ko-KR" sz="2000" b="0" dirty="0"/>
              <a:t>(</a:t>
            </a:r>
            <a:r>
              <a:rPr lang="ko-KR" altLang="en-US" sz="2000" b="0" dirty="0"/>
              <a:t>예</a:t>
            </a:r>
            <a:r>
              <a:rPr lang="en-US" altLang="ko-KR" sz="2000" b="0" dirty="0"/>
              <a:t>:</a:t>
            </a:r>
            <a:r>
              <a:rPr lang="ko-KR" altLang="en-US" sz="2000" b="0" dirty="0"/>
              <a:t> </a:t>
            </a:r>
            <a:r>
              <a:rPr lang="en-US" sz="2000" b="0" dirty="0"/>
              <a:t>&lt;</a:t>
            </a:r>
            <a:r>
              <a:rPr lang="en-US" sz="2000" dirty="0" err="1"/>
              <a:t>yourapplication.fcgi</a:t>
            </a:r>
            <a:r>
              <a:rPr lang="en-US" sz="2000" dirty="0"/>
              <a:t>&gt;</a:t>
            </a:r>
            <a:r>
              <a:rPr lang="en-US" altLang="ko-KR" sz="2000" dirty="0"/>
              <a:t>)</a:t>
            </a:r>
            <a:r>
              <a:rPr lang="ko-KR" altLang="en-US" sz="2000" b="0" dirty="0"/>
              <a:t> 생성 필요</a:t>
            </a:r>
            <a:r>
              <a:rPr lang="en-US" sz="2000" b="0" dirty="0"/>
              <a:t> 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0886C-5319-CB41-8468-1C14E7DF0D9E}"/>
              </a:ext>
            </a:extLst>
          </p:cNvPr>
          <p:cNvSpPr txBox="1"/>
          <p:nvPr/>
        </p:nvSpPr>
        <p:spPr>
          <a:xfrm>
            <a:off x="594023" y="1934078"/>
            <a:ext cx="5832648" cy="15121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flup.server.fcgi</a:t>
            </a:r>
            <a:r>
              <a:rPr lang="en-US" dirty="0">
                <a:latin typeface="Courier" pitchFamily="2" charset="0"/>
              </a:rPr>
              <a:t> import </a:t>
            </a:r>
            <a:r>
              <a:rPr lang="en-US" dirty="0" err="1">
                <a:latin typeface="Courier" pitchFamily="2" charset="0"/>
              </a:rPr>
              <a:t>WSGIServer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yourapplication</a:t>
            </a:r>
            <a:r>
              <a:rPr lang="en-US" dirty="0">
                <a:latin typeface="Courier" pitchFamily="2" charset="0"/>
              </a:rPr>
              <a:t> import app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if __name__ == '__main__’: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WSGIServer</a:t>
            </a:r>
            <a:r>
              <a:rPr lang="en-US" dirty="0">
                <a:latin typeface="Courier" pitchFamily="2" charset="0"/>
              </a:rPr>
              <a:t>(app).run()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0673C8-A817-B24F-BE3C-E902BEFD7E42}"/>
              </a:ext>
            </a:extLst>
          </p:cNvPr>
          <p:cNvSpPr txBox="1">
            <a:spLocks/>
          </p:cNvSpPr>
          <p:nvPr/>
        </p:nvSpPr>
        <p:spPr>
          <a:xfrm>
            <a:off x="305991" y="3448570"/>
            <a:ext cx="11449272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dirty="0" err="1"/>
              <a:t>n</a:t>
            </a:r>
            <a:r>
              <a:rPr lang="en-US" sz="2000" b="0" dirty="0" err="1"/>
              <a:t>gnix</a:t>
            </a:r>
            <a:r>
              <a:rPr lang="ko-KR" altLang="en-US" sz="2000" b="0" dirty="0"/>
              <a:t>와 오래된 버전의 </a:t>
            </a:r>
            <a:r>
              <a:rPr lang="en-US" altLang="ko-KR" sz="2200" b="0" dirty="0" err="1"/>
              <a:t>lighttpd</a:t>
            </a:r>
            <a:r>
              <a:rPr lang="ko-KR" altLang="en-US" sz="2000" b="0" dirty="0"/>
              <a:t>의 경우</a:t>
            </a:r>
            <a:r>
              <a:rPr lang="en-US" altLang="ko-KR" sz="2000" b="0" dirty="0"/>
              <a:t>,</a:t>
            </a:r>
            <a:r>
              <a:rPr lang="ko-KR" altLang="en-US" sz="2000" b="0" dirty="0"/>
              <a:t> 명시적으로 </a:t>
            </a:r>
            <a:r>
              <a:rPr lang="en-US" sz="2000" dirty="0" err="1"/>
              <a:t>FastCGI</a:t>
            </a:r>
            <a:r>
              <a:rPr lang="en-US" sz="2000" b="0" dirty="0"/>
              <a:t> </a:t>
            </a:r>
            <a:r>
              <a:rPr lang="ko-KR" altLang="en-US" sz="2000" b="0" dirty="0"/>
              <a:t>서버와 통신할 </a:t>
            </a:r>
            <a:r>
              <a:rPr lang="en-US" altLang="ko-KR" sz="2000" b="0" dirty="0"/>
              <a:t>socket</a:t>
            </a:r>
            <a:r>
              <a:rPr lang="ko-KR" altLang="en-US" sz="2000" b="0" dirty="0"/>
              <a:t>을 전달하여야 함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CA258-8C45-3748-A41C-18D649DFD2DD}"/>
              </a:ext>
            </a:extLst>
          </p:cNvPr>
          <p:cNvSpPr txBox="1"/>
          <p:nvPr/>
        </p:nvSpPr>
        <p:spPr>
          <a:xfrm>
            <a:off x="594023" y="4022043"/>
            <a:ext cx="9289032" cy="41506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 err="1">
                <a:latin typeface="Courier" pitchFamily="2" charset="0"/>
              </a:rPr>
              <a:t>WSGIServer</a:t>
            </a:r>
            <a:r>
              <a:rPr lang="en-US" dirty="0">
                <a:latin typeface="Courier" pitchFamily="2" charset="0"/>
              </a:rPr>
              <a:t>(application, </a:t>
            </a:r>
            <a:r>
              <a:rPr lang="en-US" dirty="0" err="1">
                <a:latin typeface="Courier" pitchFamily="2" charset="0"/>
              </a:rPr>
              <a:t>bindAddress</a:t>
            </a:r>
            <a:r>
              <a:rPr lang="en-US" dirty="0">
                <a:latin typeface="Courier" pitchFamily="2" charset="0"/>
              </a:rPr>
              <a:t> = '/path/to/</a:t>
            </a:r>
            <a:r>
              <a:rPr lang="en-US" dirty="0" err="1">
                <a:latin typeface="Courier" pitchFamily="2" charset="0"/>
              </a:rPr>
              <a:t>fcgi.sock</a:t>
            </a:r>
            <a:r>
              <a:rPr lang="en-US" dirty="0">
                <a:latin typeface="Courier" pitchFamily="2" charset="0"/>
              </a:rPr>
              <a:t>').run()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26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(cont’d)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Colorized Labels in various fonts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745" y="1846142"/>
            <a:ext cx="11449272" cy="64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일부 </a:t>
            </a:r>
            <a:r>
              <a:rPr lang="en-US" b="0" dirty="0"/>
              <a:t>TK </a:t>
            </a:r>
            <a:r>
              <a:rPr lang="ko-KR" altLang="en-US" b="0" dirty="0"/>
              <a:t>위젯에서 텍스트를 표시하는 데 사용되는 글꼴을 지정할 수 있다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6F54-3B84-8B4F-99FB-A2E8676A4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" y="2574256"/>
            <a:ext cx="4925994" cy="4095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D22C7-9305-EB47-8FAA-5E58B4A4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27" y="3302370"/>
            <a:ext cx="4076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7213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DAF2-8531-0B4B-AB7C-2DA638EB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FastCGI</a:t>
            </a:r>
            <a:r>
              <a:rPr lang="en-US" dirty="0"/>
              <a:t> - </a:t>
            </a:r>
            <a:r>
              <a:rPr lang="en-US" sz="3200" b="0" dirty="0">
                <a:effectLst/>
              </a:rPr>
              <a:t>Configuring Apache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D04C-5622-9F48-8F69-39928B094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792088"/>
          </a:xfrm>
        </p:spPr>
        <p:txBody>
          <a:bodyPr>
            <a:normAutofit fontScale="85000" lnSpcReduction="10000"/>
          </a:bodyPr>
          <a:lstStyle/>
          <a:p>
            <a:r>
              <a:rPr lang="en-US" sz="2000" b="0" dirty="0"/>
              <a:t>Apache </a:t>
            </a:r>
            <a:r>
              <a:rPr lang="ko-KR" altLang="en-US" sz="2000" b="0" dirty="0"/>
              <a:t>기본적인 사용을 위하여</a:t>
            </a:r>
            <a:r>
              <a:rPr lang="en-US" sz="2000" dirty="0"/>
              <a:t>.</a:t>
            </a:r>
            <a:r>
              <a:rPr lang="en-US" sz="2000" dirty="0" err="1"/>
              <a:t>fcgi</a:t>
            </a:r>
            <a:r>
              <a:rPr lang="ko-KR" altLang="en-US" sz="2000" dirty="0"/>
              <a:t> </a:t>
            </a:r>
            <a:r>
              <a:rPr lang="ko-KR" altLang="en-US" sz="2000" b="0" dirty="0"/>
              <a:t>파일이 어플리케이션 </a:t>
            </a:r>
            <a:r>
              <a:rPr lang="en-US" altLang="ko-KR" sz="2000" b="0" dirty="0"/>
              <a:t>URL</a:t>
            </a:r>
            <a:r>
              <a:rPr lang="ko-KR" altLang="en-US" sz="2000" b="0" dirty="0"/>
              <a:t>에 나타남 </a:t>
            </a:r>
            <a:r>
              <a:rPr lang="en-US" altLang="ko-KR" sz="2000" b="0" dirty="0"/>
              <a:t>(</a:t>
            </a:r>
            <a:r>
              <a:rPr lang="ko-KR" altLang="en-US" sz="2000" b="0" dirty="0"/>
              <a:t>예</a:t>
            </a:r>
            <a:r>
              <a:rPr lang="en-US" altLang="ko-KR" sz="2000" b="0" dirty="0"/>
              <a:t>:</a:t>
            </a:r>
            <a:r>
              <a:rPr lang="ko-KR" altLang="en-US" sz="2000" b="0" dirty="0"/>
              <a:t> </a:t>
            </a:r>
            <a:r>
              <a:rPr lang="en-US" altLang="ko-KR" sz="2000" dirty="0" err="1"/>
              <a:t>example.com</a:t>
            </a:r>
            <a:r>
              <a:rPr lang="en-US" altLang="ko-KR" sz="2000" dirty="0"/>
              <a:t>/</a:t>
            </a:r>
            <a:r>
              <a:rPr lang="en-US" altLang="ko-KR" sz="2000" dirty="0" err="1"/>
              <a:t>yourapplication.fcgi</a:t>
            </a:r>
            <a:r>
              <a:rPr lang="en-US" altLang="ko-KR" sz="2000" dirty="0"/>
              <a:t>/hello/</a:t>
            </a:r>
            <a:r>
              <a:rPr lang="en-US" altLang="ko-KR" sz="2000" b="0" dirty="0"/>
              <a:t>), URL</a:t>
            </a:r>
            <a:r>
              <a:rPr lang="ko-KR" altLang="en-US" sz="2000" b="0" dirty="0"/>
              <a:t>에 나타나지 않도록 하는 방법 필요</a:t>
            </a:r>
            <a:r>
              <a:rPr lang="en-US" altLang="ko-KR" sz="2000" b="0" dirty="0"/>
              <a:t>.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0886C-5319-CB41-8468-1C14E7DF0D9E}"/>
              </a:ext>
            </a:extLst>
          </p:cNvPr>
          <p:cNvSpPr txBox="1"/>
          <p:nvPr/>
        </p:nvSpPr>
        <p:spPr>
          <a:xfrm>
            <a:off x="666031" y="2132856"/>
            <a:ext cx="7352490" cy="15121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&lt;</a:t>
            </a:r>
            <a:r>
              <a:rPr lang="en-US" dirty="0" err="1">
                <a:latin typeface="Courier" pitchFamily="2" charset="0"/>
              </a:rPr>
              <a:t>VirtualHost</a:t>
            </a:r>
            <a:r>
              <a:rPr lang="en-US" dirty="0">
                <a:latin typeface="Courier" pitchFamily="2" charset="0"/>
              </a:rPr>
              <a:t> *&gt;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ServerName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example.com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ScriptAlias</a:t>
            </a:r>
            <a:r>
              <a:rPr lang="en-US" dirty="0">
                <a:latin typeface="Courier" pitchFamily="2" charset="0"/>
              </a:rPr>
              <a:t> / /path/to/</a:t>
            </a:r>
            <a:r>
              <a:rPr lang="en-US" dirty="0" err="1">
                <a:latin typeface="Courier" pitchFamily="2" charset="0"/>
              </a:rPr>
              <a:t>yourapplication.fcgi</a:t>
            </a:r>
            <a:r>
              <a:rPr lang="en-US" dirty="0">
                <a:latin typeface="Courier" pitchFamily="2" charset="0"/>
              </a:rPr>
              <a:t>/ </a:t>
            </a:r>
          </a:p>
          <a:p>
            <a:r>
              <a:rPr lang="en-US" dirty="0">
                <a:latin typeface="Courier" pitchFamily="2" charset="0"/>
              </a:rPr>
              <a:t>&lt;/</a:t>
            </a:r>
            <a:r>
              <a:rPr lang="en-US" dirty="0" err="1">
                <a:latin typeface="Courier" pitchFamily="2" charset="0"/>
              </a:rPr>
              <a:t>VirtualHost</a:t>
            </a:r>
            <a:r>
              <a:rPr lang="en-US" dirty="0">
                <a:latin typeface="Courier" pitchFamily="2" charset="0"/>
              </a:rPr>
              <a:t>&gt;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388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DAF2-8531-0B4B-AB7C-2DA638EB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FastCGI</a:t>
            </a:r>
            <a:r>
              <a:rPr lang="en-US" dirty="0"/>
              <a:t> - </a:t>
            </a:r>
            <a:r>
              <a:rPr lang="en-US" sz="3200" b="0" dirty="0">
                <a:effectLst/>
              </a:rPr>
              <a:t>Configuring </a:t>
            </a:r>
            <a:r>
              <a:rPr lang="en-US" sz="3200" b="0" dirty="0" err="1">
                <a:effectLst/>
              </a:rPr>
              <a:t>lighttpd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0886C-5319-CB41-8468-1C14E7DF0D9E}"/>
              </a:ext>
            </a:extLst>
          </p:cNvPr>
          <p:cNvSpPr txBox="1"/>
          <p:nvPr/>
        </p:nvSpPr>
        <p:spPr>
          <a:xfrm>
            <a:off x="508127" y="1340768"/>
            <a:ext cx="10167016" cy="410445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 err="1">
                <a:latin typeface="Courier" pitchFamily="2" charset="0"/>
              </a:rPr>
              <a:t>fastcgi.server</a:t>
            </a:r>
            <a:r>
              <a:rPr lang="en-US" dirty="0">
                <a:latin typeface="Courier" pitchFamily="2" charset="0"/>
              </a:rPr>
              <a:t> = ("/</a:t>
            </a:r>
            <a:r>
              <a:rPr lang="en-US" dirty="0" err="1">
                <a:latin typeface="Courier" pitchFamily="2" charset="0"/>
              </a:rPr>
              <a:t>yourapplication.fcgi</a:t>
            </a:r>
            <a:r>
              <a:rPr lang="en-US" dirty="0">
                <a:latin typeface="Courier" pitchFamily="2" charset="0"/>
              </a:rPr>
              <a:t>" =&gt; (( </a:t>
            </a:r>
          </a:p>
          <a:p>
            <a:r>
              <a:rPr lang="en-US" dirty="0">
                <a:latin typeface="Courier" pitchFamily="2" charset="0"/>
              </a:rPr>
              <a:t>  "socket" =&gt; "/</a:t>
            </a:r>
            <a:r>
              <a:rPr lang="en-US" dirty="0" err="1">
                <a:latin typeface="Courier" pitchFamily="2" charset="0"/>
              </a:rPr>
              <a:t>tmp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yourapplication-fcgi.sock</a:t>
            </a:r>
            <a:r>
              <a:rPr lang="en-US" dirty="0">
                <a:latin typeface="Courier" pitchFamily="2" charset="0"/>
              </a:rPr>
              <a:t>", </a:t>
            </a:r>
          </a:p>
          <a:p>
            <a:r>
              <a:rPr lang="en-US" dirty="0">
                <a:latin typeface="Courier" pitchFamily="2" charset="0"/>
              </a:rPr>
              <a:t>  "bin-path" =&gt; "/</a:t>
            </a:r>
            <a:r>
              <a:rPr lang="en-US" dirty="0" err="1">
                <a:latin typeface="Courier" pitchFamily="2" charset="0"/>
              </a:rPr>
              <a:t>var</a:t>
            </a:r>
            <a:r>
              <a:rPr lang="en-US" dirty="0">
                <a:latin typeface="Courier" pitchFamily="2" charset="0"/>
              </a:rPr>
              <a:t>/www/</a:t>
            </a:r>
            <a:r>
              <a:rPr lang="en-US" dirty="0" err="1">
                <a:latin typeface="Courier" pitchFamily="2" charset="0"/>
              </a:rPr>
              <a:t>yourapplication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yourapplication.fcgi</a:t>
            </a:r>
            <a:r>
              <a:rPr lang="en-US" dirty="0">
                <a:latin typeface="Courier" pitchFamily="2" charset="0"/>
              </a:rPr>
              <a:t>", </a:t>
            </a:r>
          </a:p>
          <a:p>
            <a:r>
              <a:rPr lang="en-US" dirty="0">
                <a:latin typeface="Courier" pitchFamily="2" charset="0"/>
              </a:rPr>
              <a:t>  "check-local" =&gt; "disable", </a:t>
            </a:r>
          </a:p>
          <a:p>
            <a:r>
              <a:rPr lang="en-US" dirty="0">
                <a:latin typeface="Courier" pitchFamily="2" charset="0"/>
              </a:rPr>
              <a:t>  "max-procs" =&gt; 1 </a:t>
            </a:r>
          </a:p>
          <a:p>
            <a:r>
              <a:rPr lang="en-US" dirty="0">
                <a:latin typeface="Courier" pitchFamily="2" charset="0"/>
              </a:rPr>
              <a:t>)))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alias.url</a:t>
            </a:r>
            <a:r>
              <a:rPr lang="en-US" dirty="0">
                <a:latin typeface="Courier" pitchFamily="2" charset="0"/>
              </a:rPr>
              <a:t> = ( </a:t>
            </a:r>
          </a:p>
          <a:p>
            <a:r>
              <a:rPr lang="en-US" dirty="0">
                <a:latin typeface="Courier" pitchFamily="2" charset="0"/>
              </a:rPr>
              <a:t>  "/static/" =&gt; "/path/to/your/static" </a:t>
            </a:r>
          </a:p>
          <a:p>
            <a:r>
              <a:rPr lang="en-US" dirty="0">
                <a:latin typeface="Courier" pitchFamily="2" charset="0"/>
              </a:rPr>
              <a:t>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url.rewrite</a:t>
            </a:r>
            <a:r>
              <a:rPr lang="en-US" dirty="0">
                <a:latin typeface="Courier" pitchFamily="2" charset="0"/>
              </a:rPr>
              <a:t>-once = ( </a:t>
            </a:r>
          </a:p>
          <a:p>
            <a:r>
              <a:rPr lang="en-US" dirty="0">
                <a:latin typeface="Courier" pitchFamily="2" charset="0"/>
              </a:rPr>
              <a:t>  "^(/static($|/.*))$" =&gt; "$1", </a:t>
            </a:r>
          </a:p>
          <a:p>
            <a:r>
              <a:rPr lang="en-US" dirty="0">
                <a:latin typeface="Courier" pitchFamily="2" charset="0"/>
              </a:rPr>
              <a:t>  "^(/.*)$" =&gt; "/yourapplication.fcgi$1" </a:t>
            </a:r>
          </a:p>
          <a:p>
            <a:r>
              <a:rPr lang="en-US" dirty="0">
                <a:latin typeface="Courier" pitchFamily="2" charset="0"/>
              </a:rPr>
              <a:t>)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0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(cont’d)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Colorized Labels in various fonts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745" y="1846142"/>
            <a:ext cx="11449272" cy="64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일부 </a:t>
            </a:r>
            <a:r>
              <a:rPr lang="en-US" b="0" dirty="0"/>
              <a:t>TK </a:t>
            </a:r>
            <a:r>
              <a:rPr lang="ko-KR" altLang="en-US" b="0" dirty="0"/>
              <a:t>위젯에서 텍스트를 표시하는 데 사용되는 글꼴을 지정할 수 있다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6F54-3B84-8B4F-99FB-A2E8676A4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" y="2574256"/>
            <a:ext cx="4925994" cy="4095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D22C7-9305-EB47-8FAA-5E58B4A4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27" y="3302370"/>
            <a:ext cx="4076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11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(cont’d)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Dynamical Content in a Label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745" y="1846142"/>
            <a:ext cx="11449272" cy="64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Label</a:t>
            </a:r>
            <a:r>
              <a:rPr lang="ko-KR" altLang="en-US" b="0" dirty="0"/>
              <a:t>은 정지 버튼을 누를 때까지 동적으로 </a:t>
            </a:r>
            <a:r>
              <a:rPr lang="en-US" altLang="ko-KR" b="0" dirty="0"/>
              <a:t>1</a:t>
            </a:r>
            <a:r>
              <a:rPr lang="ko-KR" altLang="en-US" b="0" dirty="0"/>
              <a:t>씩 증가합니다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6BCA4-0DCD-8F45-901F-76884816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0" y="2574256"/>
            <a:ext cx="5662839" cy="3735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A33623-3FF5-914F-996C-B9C910C04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19" y="3235288"/>
            <a:ext cx="4737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(cont’d)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Dynamical Content in a Label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745" y="1846142"/>
            <a:ext cx="11449272" cy="64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Label</a:t>
            </a:r>
            <a:r>
              <a:rPr lang="ko-KR" altLang="en-US" b="0" dirty="0"/>
              <a:t>은 정지 버튼을 누를 때까지 동적으로 </a:t>
            </a:r>
            <a:r>
              <a:rPr lang="en-US" altLang="ko-KR" b="0" dirty="0"/>
              <a:t>1</a:t>
            </a:r>
            <a:r>
              <a:rPr lang="ko-KR" altLang="en-US" b="0" dirty="0"/>
              <a:t>씩 증가합니다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6BCA4-0DCD-8F45-901F-76884816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0" y="2574256"/>
            <a:ext cx="5662839" cy="3735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A33623-3FF5-914F-996C-B9C910C04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19" y="3235288"/>
            <a:ext cx="4737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02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(cont’d)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Dynamical Content in a Label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745" y="1846142"/>
            <a:ext cx="11449272" cy="64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Label</a:t>
            </a:r>
            <a:r>
              <a:rPr lang="ko-KR" altLang="en-US" b="0" dirty="0"/>
              <a:t>은 정지 버튼을 누를 때까지 동적으로 </a:t>
            </a:r>
            <a:r>
              <a:rPr lang="en-US" altLang="ko-KR" b="0" dirty="0"/>
              <a:t>1</a:t>
            </a:r>
            <a:r>
              <a:rPr lang="ko-KR" altLang="en-US" b="0" dirty="0"/>
              <a:t>씩 증가한다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6BCA4-0DCD-8F45-901F-76884816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0" y="2574256"/>
            <a:ext cx="5662839" cy="3735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A33623-3FF5-914F-996C-B9C910C04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19" y="3235288"/>
            <a:ext cx="4737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5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758587-F63E-5D48-BDF0-9C114E7D6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10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GUI Programming</a:t>
            </a:r>
          </a:p>
          <a:p>
            <a:pPr marL="0" indent="0">
              <a:buNone/>
            </a:pPr>
            <a:r>
              <a:rPr kumimoji="1" lang="en-US" altLang="ko-KR" dirty="0"/>
              <a:t>11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 Programming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19C7BE-F0EE-F24F-8B9A-90B1EFFF2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목차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8995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671072" cy="96666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Message widget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500834" y="1432796"/>
            <a:ext cx="11449272" cy="16361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Message</a:t>
            </a:r>
            <a:r>
              <a:rPr lang="ko-KR" altLang="en-US" b="0" dirty="0"/>
              <a:t> 위젯은 </a:t>
            </a:r>
            <a:r>
              <a:rPr lang="en-US" altLang="ko-KR" b="0" dirty="0"/>
              <a:t>label</a:t>
            </a:r>
            <a:r>
              <a:rPr lang="ko-KR" altLang="en-US" b="0" dirty="0"/>
              <a:t> 위젯과 기능이 유사하지만 텍스트를 표시할 때 더 유연하다</a:t>
            </a:r>
            <a:r>
              <a:rPr lang="en-US" altLang="ko-KR" b="0" dirty="0"/>
              <a:t>. </a:t>
            </a:r>
            <a:r>
              <a:rPr lang="ko-KR" altLang="en-US" b="0" dirty="0"/>
              <a:t>예를 들어</a:t>
            </a:r>
            <a:r>
              <a:rPr lang="en-US" altLang="ko-KR" b="0" dirty="0"/>
              <a:t>, label</a:t>
            </a:r>
            <a:r>
              <a:rPr lang="ko-KR" altLang="en-US" b="0" dirty="0"/>
              <a:t> 위젯은 단일 글꼴로만 텍스트를 표시할 수 있는 반면 </a:t>
            </a:r>
            <a:r>
              <a:rPr lang="en-US" altLang="ko-KR" b="0" dirty="0"/>
              <a:t>Message</a:t>
            </a:r>
            <a:r>
              <a:rPr lang="ko-KR" altLang="en-US" b="0" dirty="0"/>
              <a:t> 위젯은 글꼴을 변경할 수 있다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57A06-C637-7C41-9BF5-840041C4A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4" y="3356992"/>
            <a:ext cx="6822339" cy="20162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06CEC7-91D1-204F-8949-9D205FB82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89" y="2852936"/>
            <a:ext cx="42672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41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671072" cy="96666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Message widget </a:t>
            </a:r>
            <a:r>
              <a:rPr lang="en-US" dirty="0"/>
              <a:t>(cont’d)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500834" y="1052736"/>
            <a:ext cx="11449272" cy="646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Options in Detail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0E736-FE4D-D347-B36D-4A4E18D32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63" y="1699491"/>
            <a:ext cx="4292660" cy="51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5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Tkinter</a:t>
            </a:r>
            <a:r>
              <a:rPr lang="en-US" dirty="0"/>
              <a:t> Buttons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745" y="1846142"/>
            <a:ext cx="11449272" cy="3383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다양한 종류의 </a:t>
            </a:r>
            <a:r>
              <a:rPr lang="en-US" altLang="ko-KR" b="0" dirty="0"/>
              <a:t>button</a:t>
            </a:r>
            <a:r>
              <a:rPr lang="ko-KR" altLang="en-US" b="0" dirty="0"/>
              <a:t>을 디스플레이하기 위하여 사용된다</a:t>
            </a:r>
            <a:r>
              <a:rPr lang="en-US" altLang="ko-KR" b="0" dirty="0"/>
              <a:t>. </a:t>
            </a:r>
          </a:p>
          <a:p>
            <a:r>
              <a:rPr lang="en-US" altLang="ko-KR" b="0" dirty="0"/>
              <a:t>Button</a:t>
            </a:r>
            <a:r>
              <a:rPr lang="ko-KR" altLang="en-US" b="0" dirty="0"/>
              <a:t>은 사용자와 상호 작용하도록 설계된 위젯이다</a:t>
            </a:r>
            <a:r>
              <a:rPr lang="en-US" altLang="ko-KR" b="0" dirty="0"/>
              <a:t>. </a:t>
            </a:r>
            <a:r>
              <a:rPr lang="ko-KR" altLang="en-US" b="0" dirty="0"/>
              <a:t>즉</a:t>
            </a:r>
            <a:r>
              <a:rPr lang="en-US" altLang="ko-KR" b="0" dirty="0"/>
              <a:t>, </a:t>
            </a:r>
            <a:r>
              <a:rPr lang="ko-KR" altLang="en-US" b="0" dirty="0"/>
              <a:t>마우스 클릭으로 </a:t>
            </a:r>
            <a:r>
              <a:rPr lang="en-US" altLang="ko-KR" b="0" dirty="0"/>
              <a:t>button </a:t>
            </a:r>
            <a:r>
              <a:rPr lang="ko-KR" altLang="en-US" b="0" dirty="0"/>
              <a:t>을 누르면 일부 작업을 시작할 수 있다</a:t>
            </a:r>
            <a:r>
              <a:rPr lang="en-US" altLang="ko-KR" b="0" dirty="0"/>
              <a:t>. </a:t>
            </a:r>
          </a:p>
          <a:p>
            <a:r>
              <a:rPr lang="en-US" altLang="ko-KR" b="0" dirty="0"/>
              <a:t>Label</a:t>
            </a:r>
            <a:r>
              <a:rPr lang="ko-KR" altLang="en-US" b="0" dirty="0"/>
              <a:t>과 같이</a:t>
            </a:r>
            <a:r>
              <a:rPr lang="en-US" altLang="ko-KR" b="0" dirty="0"/>
              <a:t> button</a:t>
            </a:r>
            <a:r>
              <a:rPr lang="ko-KR" altLang="en-US" b="0" dirty="0"/>
              <a:t> 텍스트와 이미지를 포함할 수도 있다</a:t>
            </a:r>
            <a:r>
              <a:rPr lang="en-US" altLang="ko-KR" b="0" dirty="0"/>
              <a:t>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25344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Bottons</a:t>
            </a:r>
            <a:r>
              <a:rPr lang="en-US" dirty="0"/>
              <a:t> (cont’d)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for the Button Class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745" y="1846142"/>
            <a:ext cx="11449272" cy="1870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다음 스크립트는 두 개의 </a:t>
            </a:r>
            <a:r>
              <a:rPr lang="en-US" altLang="ko-KR" b="0" dirty="0" err="1"/>
              <a:t>botton</a:t>
            </a:r>
            <a:r>
              <a:rPr lang="ko-KR" altLang="en-US" b="0" dirty="0"/>
              <a:t>을 정의한다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하나는 응용 프로그램을 종료하는 것이고 다른 하나는 작업을 위한 것이다</a:t>
            </a:r>
            <a:r>
              <a:rPr lang="en-US" altLang="ko-KR" b="0" dirty="0"/>
              <a:t>. </a:t>
            </a:r>
            <a:r>
              <a:rPr lang="ko-KR" altLang="en-US" b="0" dirty="0"/>
              <a:t>즉</a:t>
            </a:r>
            <a:r>
              <a:rPr lang="en-US" altLang="ko-KR" b="0" dirty="0"/>
              <a:t>, </a:t>
            </a:r>
            <a:r>
              <a:rPr lang="ko-KR" altLang="en-US" b="0" dirty="0"/>
              <a:t>터미널에 </a:t>
            </a:r>
            <a:r>
              <a:rPr lang="en-US" altLang="ko-KR" b="0" dirty="0"/>
              <a:t>"</a:t>
            </a:r>
            <a:r>
              <a:rPr lang="en-US" b="0" dirty="0" err="1"/>
              <a:t>Tkinter</a:t>
            </a:r>
            <a:r>
              <a:rPr lang="en-US" b="0" dirty="0"/>
              <a:t> is as easy use!"</a:t>
            </a:r>
            <a:r>
              <a:rPr lang="ko-KR" altLang="en-US" b="0" dirty="0"/>
              <a:t>라는 텍스트를 디스플레이한다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03014-7BBD-974C-ABB1-8B2C5F238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1" y="3717032"/>
            <a:ext cx="2565400" cy="302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B1FA2-D873-404C-AF24-C672F503D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39" y="4694932"/>
            <a:ext cx="1562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1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Classes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일부 위젯</a:t>
            </a:r>
            <a:r>
              <a:rPr lang="en-US" altLang="ko-KR" b="0" dirty="0"/>
              <a:t>(text entry </a:t>
            </a:r>
            <a:r>
              <a:rPr lang="ko-KR" altLang="en-US" b="0" dirty="0"/>
              <a:t>위젯</a:t>
            </a:r>
            <a:r>
              <a:rPr lang="en-US" altLang="ko-KR" b="0" dirty="0"/>
              <a:t>, radio button </a:t>
            </a:r>
            <a:r>
              <a:rPr lang="ko-KR" altLang="en-US" b="0" dirty="0"/>
              <a:t>등</a:t>
            </a:r>
            <a:r>
              <a:rPr lang="en-US" altLang="ko-KR" b="0" dirty="0"/>
              <a:t>)</a:t>
            </a:r>
            <a:r>
              <a:rPr lang="ko-KR" altLang="en-US" b="0" dirty="0"/>
              <a:t>은 </a:t>
            </a:r>
            <a:r>
              <a:rPr lang="en-US" altLang="ko-KR" b="0" dirty="0"/>
              <a:t>variable, </a:t>
            </a:r>
            <a:r>
              <a:rPr lang="en-US" altLang="ko-KR" b="0" dirty="0" err="1"/>
              <a:t>textvariable</a:t>
            </a:r>
            <a:r>
              <a:rPr lang="en-US" altLang="ko-KR" b="0" dirty="0"/>
              <a:t>, </a:t>
            </a:r>
            <a:r>
              <a:rPr lang="en-US" altLang="ko-KR" b="0" dirty="0" err="1"/>
              <a:t>onvlaue</a:t>
            </a:r>
            <a:r>
              <a:rPr lang="en-US" altLang="ko-KR" b="0" dirty="0"/>
              <a:t>, </a:t>
            </a:r>
            <a:r>
              <a:rPr lang="en-US" altLang="ko-KR" b="0" dirty="0" err="1"/>
              <a:t>offvalue</a:t>
            </a:r>
            <a:r>
              <a:rPr lang="en-US" altLang="ko-KR" b="0" dirty="0"/>
              <a:t> </a:t>
            </a:r>
            <a:r>
              <a:rPr lang="ko-KR" altLang="en-US" b="0" dirty="0"/>
              <a:t>및 </a:t>
            </a:r>
            <a:r>
              <a:rPr lang="en-US" altLang="ko-KR" b="0" dirty="0"/>
              <a:t>value</a:t>
            </a:r>
            <a:r>
              <a:rPr lang="ko-KR" altLang="en-US" b="0" dirty="0"/>
              <a:t>와 같은 특수 옵션을 사용하여 응용 프로그램 변수에 직접 연결할 수 있다</a:t>
            </a:r>
            <a:r>
              <a:rPr lang="en-US" altLang="ko-KR" b="0" dirty="0"/>
              <a:t>. </a:t>
            </a:r>
            <a:r>
              <a:rPr lang="ko-KR" altLang="en-US" b="0" dirty="0"/>
              <a:t>이 연결은 두 가지 방식으로 작동합니다</a:t>
            </a:r>
            <a:r>
              <a:rPr lang="en-US" altLang="ko-KR" b="0" dirty="0"/>
              <a:t>. </a:t>
            </a:r>
            <a:r>
              <a:rPr lang="ko-KR" altLang="en-US" b="0" dirty="0"/>
              <a:t>어떤 이유로든 변수가 변경되면 연결된 위젯이 새 값을 반영하도록 </a:t>
            </a:r>
            <a:r>
              <a:rPr lang="ko-KR" altLang="en-US" b="0" dirty="0" err="1"/>
              <a:t>업데이트된다</a:t>
            </a:r>
            <a:r>
              <a:rPr lang="en-US" altLang="ko-KR" b="0" dirty="0"/>
              <a:t>. </a:t>
            </a:r>
            <a:r>
              <a:rPr lang="ko-KR" altLang="en-US" b="0" dirty="0"/>
              <a:t>이러한 </a:t>
            </a:r>
            <a:r>
              <a:rPr lang="en-US" altLang="ko-KR" b="0" dirty="0" err="1"/>
              <a:t>Tkinter</a:t>
            </a:r>
            <a:r>
              <a:rPr lang="en-US" altLang="ko-KR" b="0" dirty="0"/>
              <a:t> </a:t>
            </a:r>
            <a:r>
              <a:rPr lang="ko-KR" altLang="en-US" b="0" dirty="0"/>
              <a:t>제어 변수는 특정 값을 유지하기 위해 일반 </a:t>
            </a:r>
            <a:r>
              <a:rPr lang="en-US" altLang="ko-KR" b="0" dirty="0"/>
              <a:t>Python </a:t>
            </a:r>
            <a:r>
              <a:rPr lang="ko-KR" altLang="en-US" b="0" dirty="0"/>
              <a:t>변수처럼 사용된다</a:t>
            </a:r>
            <a:r>
              <a:rPr lang="en-US" altLang="ko-KR" b="0" dirty="0"/>
              <a:t>.</a:t>
            </a:r>
          </a:p>
          <a:p>
            <a:pPr lvl="1"/>
            <a:r>
              <a:rPr lang="en-US" b="0" dirty="0"/>
              <a:t>x = </a:t>
            </a:r>
            <a:r>
              <a:rPr lang="en-US" b="0" dirty="0" err="1"/>
              <a:t>StringVar</a:t>
            </a:r>
            <a:r>
              <a:rPr lang="en-US" b="0" dirty="0"/>
              <a:t>() # Holds a string; default value ""</a:t>
            </a:r>
          </a:p>
          <a:p>
            <a:pPr lvl="1"/>
            <a:r>
              <a:rPr lang="en-US" b="0" dirty="0"/>
              <a:t>x = </a:t>
            </a:r>
            <a:r>
              <a:rPr lang="en-US" b="0" dirty="0" err="1"/>
              <a:t>IntVar</a:t>
            </a:r>
            <a:r>
              <a:rPr lang="en-US" b="0" dirty="0"/>
              <a:t>() # Holds an integer; default value 0</a:t>
            </a:r>
          </a:p>
          <a:p>
            <a:pPr lvl="1"/>
            <a:r>
              <a:rPr lang="en-US" b="0" dirty="0"/>
              <a:t>x = </a:t>
            </a:r>
            <a:r>
              <a:rPr lang="en-US" b="0" dirty="0" err="1"/>
              <a:t>DoubleVar</a:t>
            </a:r>
            <a:r>
              <a:rPr lang="en-US" b="0" dirty="0"/>
              <a:t>() # Holds a float; default value 0.0</a:t>
            </a:r>
          </a:p>
          <a:p>
            <a:pPr lvl="1"/>
            <a:r>
              <a:rPr lang="en-US" b="0" dirty="0"/>
              <a:t>x = </a:t>
            </a:r>
            <a:r>
              <a:rPr lang="en-US" b="0" dirty="0" err="1"/>
              <a:t>BooleanVar</a:t>
            </a:r>
            <a:r>
              <a:rPr lang="en-US" b="0" dirty="0"/>
              <a:t>() # Holds a </a:t>
            </a:r>
            <a:r>
              <a:rPr lang="en-US" b="0" dirty="0" err="1"/>
              <a:t>boolean</a:t>
            </a:r>
            <a:r>
              <a:rPr lang="en-US" b="0" dirty="0"/>
              <a:t>, returns 0 for False and 1 for True</a:t>
            </a:r>
          </a:p>
          <a:p>
            <a:r>
              <a:rPr lang="ko-KR" altLang="en-US" b="0" dirty="0"/>
              <a:t>변수의 현재 값을 읽으려면 </a:t>
            </a:r>
            <a:r>
              <a:rPr lang="en-US" dirty="0">
                <a:latin typeface="Courier" pitchFamily="2" charset="0"/>
              </a:rPr>
              <a:t>get()</a:t>
            </a:r>
            <a:r>
              <a:rPr lang="en-US" b="0" dirty="0"/>
              <a:t> </a:t>
            </a:r>
            <a:r>
              <a:rPr lang="ko-KR" altLang="en-US" b="0" dirty="0"/>
              <a:t>메서드를 호출하여야 한다</a:t>
            </a:r>
            <a:r>
              <a:rPr lang="en-US" altLang="ko-KR" b="0" dirty="0"/>
              <a:t>. </a:t>
            </a:r>
            <a:r>
              <a:rPr lang="ko-KR" altLang="en-US" b="0" dirty="0"/>
              <a:t>변수의 값은 </a:t>
            </a:r>
            <a:r>
              <a:rPr lang="en-US" dirty="0">
                <a:latin typeface="Courier" pitchFamily="2" charset="0"/>
              </a:rPr>
              <a:t>set()</a:t>
            </a:r>
            <a:r>
              <a:rPr lang="en-US" b="0" dirty="0"/>
              <a:t> </a:t>
            </a:r>
            <a:r>
              <a:rPr lang="ko-KR" altLang="en-US" b="0" dirty="0"/>
              <a:t>메서드를 사용하여 변경할 수 있다</a:t>
            </a:r>
            <a:r>
              <a:rPr lang="en-US" altLang="ko-KR" b="0" dirty="0"/>
              <a:t>.</a:t>
            </a:r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3242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Radio button(option button)</a:t>
            </a:r>
            <a:r>
              <a:rPr lang="ko-KR" altLang="en-US" b="0" dirty="0"/>
              <a:t>은 사용자가 미리 정의된 옵션 중 하나를 선택할 수 있도록 한다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라디오 </a:t>
            </a:r>
            <a:r>
              <a:rPr lang="ko-KR" altLang="en-US" b="0" dirty="0" err="1"/>
              <a:t>버튼는</a:t>
            </a:r>
            <a:r>
              <a:rPr lang="ko-KR" altLang="en-US" b="0" dirty="0"/>
              <a:t> 텍스트 또는 이미지를 포함할 수 있다</a:t>
            </a:r>
            <a:r>
              <a:rPr lang="en-US" altLang="ko-KR" b="0" dirty="0"/>
              <a:t>. </a:t>
            </a:r>
            <a:r>
              <a:rPr lang="ko-KR" altLang="en-US" b="0" dirty="0" err="1"/>
              <a:t>파이썬</a:t>
            </a:r>
            <a:r>
              <a:rPr lang="ko-KR" altLang="en-US" b="0" dirty="0"/>
              <a:t> 함수나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라디오 버튼과 연결할 수 있다</a:t>
            </a:r>
            <a:r>
              <a:rPr lang="en-US" altLang="ko-KR" b="0" dirty="0"/>
              <a:t>. </a:t>
            </a:r>
            <a:r>
              <a:rPr lang="ko-KR" altLang="en-US" b="0" dirty="0"/>
              <a:t>이 라디오 버튼을 누르면 이 함수 또는 메서드가 호출된다</a:t>
            </a:r>
            <a:r>
              <a:rPr lang="en-US" altLang="ko-KR" b="0" dirty="0"/>
              <a:t>.</a:t>
            </a:r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64926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Simple Example With Radio Buttons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A842E-8548-1340-95A4-889EF1C51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9" y="2114338"/>
            <a:ext cx="3312368" cy="4294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C82DA5-8842-1A4E-BC3D-CD56E3D41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03" y="2826730"/>
            <a:ext cx="3810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2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Improving the Example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832D8-AEBA-EC4B-8FE4-8082087A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27" y="1844824"/>
            <a:ext cx="3238500" cy="426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8818-FAC2-E245-8051-22D893274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48" y="2086124"/>
            <a:ext cx="3810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92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Indicator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252D43-CC94-3648-8D78-3B2149D1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83" y="1844824"/>
            <a:ext cx="3136900" cy="454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5E98AC-AD38-3049-BD76-8B11E1F5D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87" y="2225824"/>
            <a:ext cx="42926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97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Checkboxes, check boxes, </a:t>
            </a:r>
            <a:r>
              <a:rPr lang="en-US" altLang="ko-KR" b="0" dirty="0" err="1"/>
              <a:t>tickboxes</a:t>
            </a:r>
            <a:r>
              <a:rPr lang="en-US" altLang="ko-KR" b="0" dirty="0"/>
              <a:t> </a:t>
            </a:r>
            <a:r>
              <a:rPr lang="ko-KR" altLang="en-US" b="0" dirty="0"/>
              <a:t>또는 </a:t>
            </a:r>
            <a:r>
              <a:rPr lang="en-US" altLang="ko-KR" b="0" dirty="0"/>
              <a:t>tick boxes</a:t>
            </a:r>
            <a:r>
              <a:rPr lang="ko-KR" altLang="en-US" b="0" dirty="0" err="1"/>
              <a:t>라고</a:t>
            </a:r>
            <a:r>
              <a:rPr lang="ko-KR" altLang="en-US" b="0" dirty="0"/>
              <a:t> 하며</a:t>
            </a:r>
            <a:r>
              <a:rPr lang="en-US" altLang="ko-KR" b="0" dirty="0"/>
              <a:t>, </a:t>
            </a:r>
            <a:r>
              <a:rPr lang="ko-KR" altLang="en-US" b="0" dirty="0"/>
              <a:t>사용자가 선택사항 중에서 여러 항목을 선택할 수 있도록 하는 위젯이다</a:t>
            </a:r>
            <a:r>
              <a:rPr lang="en-US" altLang="ko-KR" b="0" dirty="0"/>
              <a:t>. </a:t>
            </a:r>
            <a:r>
              <a:rPr lang="ko-KR" altLang="en-US" b="0" dirty="0"/>
              <a:t>사용자가 한 가지 선택만 할 수 있는 라디오 버튼과는 다르다</a:t>
            </a:r>
            <a:r>
              <a:rPr lang="en-US" altLang="ko-KR" b="0" dirty="0"/>
              <a:t>.</a:t>
            </a:r>
          </a:p>
          <a:p>
            <a:r>
              <a:rPr lang="en-US" b="0" dirty="0"/>
              <a:t>Checkbox</a:t>
            </a:r>
            <a:r>
              <a:rPr lang="ko-KR" altLang="en-US" b="0" dirty="0"/>
              <a:t>의 의미를 설명하는 캡션은 일반적으로 </a:t>
            </a:r>
            <a:r>
              <a:rPr lang="en-US" b="0" dirty="0"/>
              <a:t>checkbox </a:t>
            </a:r>
            <a:r>
              <a:rPr lang="ko-KR" altLang="en-US" b="0" dirty="0"/>
              <a:t>옆에 표시한다</a:t>
            </a:r>
            <a:r>
              <a:rPr lang="en-US" altLang="ko-KR" b="0" dirty="0"/>
              <a:t>. </a:t>
            </a:r>
            <a:r>
              <a:rPr lang="ko-KR" altLang="en-US" b="0" dirty="0"/>
              <a:t>상자의 마우스를 클릭하면 </a:t>
            </a:r>
            <a:r>
              <a:rPr lang="en-US" b="0" dirty="0"/>
              <a:t>checkbox </a:t>
            </a:r>
            <a:r>
              <a:rPr lang="ko-KR" altLang="en-US" b="0" dirty="0"/>
              <a:t>상태가 변경된다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Checkbox</a:t>
            </a:r>
            <a:r>
              <a:rPr lang="ko-KR" altLang="en-US" b="0" dirty="0"/>
              <a:t>는 </a:t>
            </a:r>
            <a:r>
              <a:rPr lang="en-US" b="0" dirty="0"/>
              <a:t>on </a:t>
            </a:r>
            <a:r>
              <a:rPr lang="ko-KR" altLang="en-US" b="0" dirty="0"/>
              <a:t>또는 </a:t>
            </a:r>
            <a:r>
              <a:rPr lang="en-US" b="0" dirty="0"/>
              <a:t>off</a:t>
            </a:r>
            <a:r>
              <a:rPr lang="ko-KR" altLang="en-US" b="0" dirty="0"/>
              <a:t>의 두 가지 상태를 갖는다</a:t>
            </a:r>
            <a:r>
              <a:rPr lang="en-US" altLang="ko-KR" b="0" dirty="0"/>
              <a:t>.</a:t>
            </a:r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0197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564904"/>
            <a:ext cx="10660616" cy="1944216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IV – 10</a:t>
            </a:r>
            <a:r>
              <a:rPr kumimoji="1"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</a:t>
            </a:r>
            <a:b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kumimoji="1" lang="en-US" altLang="ko-KR" sz="1200" dirty="0"/>
            </a:br>
            <a:r>
              <a:rPr kumimoji="1" lang="en-US" altLang="ko-KR" dirty="0"/>
              <a:t>GUI Programming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406A8-1295-8F49-A4EA-E34802F7DDFF}"/>
              </a:ext>
            </a:extLst>
          </p:cNvPr>
          <p:cNvSpPr txBox="1"/>
          <p:nvPr/>
        </p:nvSpPr>
        <p:spPr>
          <a:xfrm>
            <a:off x="2400300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EDB5C-8C5B-BD4D-BE46-B55C1A6912B3}"/>
              </a:ext>
            </a:extLst>
          </p:cNvPr>
          <p:cNvSpPr txBox="1"/>
          <p:nvPr/>
        </p:nvSpPr>
        <p:spPr>
          <a:xfrm>
            <a:off x="1457325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Checkboxes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Simple Example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DA6A4-825B-DE49-9F35-1D10ABED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8" y="2122596"/>
            <a:ext cx="42545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D7EE96-6143-2444-A464-FDAB4CF56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91" y="1614596"/>
            <a:ext cx="2298700" cy="238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73EE9-18A1-EB47-BCB7-9C95709A7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7" y="3789040"/>
            <a:ext cx="4724400" cy="205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D03E99-9AA4-114C-9245-6B62F2683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07" y="3027040"/>
            <a:ext cx="231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8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Checkboxes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624-1B69-4040-AB86-00120FF4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Another Example with Checkboxes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76D98-D8DC-BC48-8536-56C80B225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87" y="2079551"/>
            <a:ext cx="4051300" cy="414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0C028D-5E3F-5F46-B396-F51F9B1DA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63" y="2905051"/>
            <a:ext cx="4927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77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Widgets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Entry </a:t>
            </a:r>
            <a:r>
              <a:rPr lang="ko-KR" altLang="en-US" b="0" dirty="0"/>
              <a:t>위젯은 응용 프로그램의 사용자로부터 입력</a:t>
            </a:r>
            <a:r>
              <a:rPr lang="en-US" altLang="ko-KR" b="0" dirty="0"/>
              <a:t>(</a:t>
            </a:r>
            <a:r>
              <a:rPr lang="ko-KR" altLang="en-US" b="0" dirty="0"/>
              <a:t>즉</a:t>
            </a:r>
            <a:r>
              <a:rPr lang="en-US" altLang="ko-KR" b="0" dirty="0"/>
              <a:t>, </a:t>
            </a:r>
            <a:r>
              <a:rPr lang="ko-KR" altLang="en-US" b="0" dirty="0"/>
              <a:t>텍스트 문자열</a:t>
            </a:r>
            <a:r>
              <a:rPr lang="en-US" altLang="ko-KR" b="0" dirty="0"/>
              <a:t>)</a:t>
            </a:r>
            <a:r>
              <a:rPr lang="ko-KR" altLang="en-US" b="0" dirty="0"/>
              <a:t>을 받는  </a:t>
            </a:r>
            <a:r>
              <a:rPr lang="en-US" altLang="ko-KR" b="0" dirty="0" err="1"/>
              <a:t>Tkinter</a:t>
            </a:r>
            <a:r>
              <a:rPr lang="ko-KR" altLang="en-US" b="0" dirty="0"/>
              <a:t>의 기본 위젯이다</a:t>
            </a:r>
            <a:r>
              <a:rPr lang="en-US" altLang="ko-KR" b="0" dirty="0"/>
              <a:t>. </a:t>
            </a:r>
            <a:r>
              <a:rPr lang="ko-KR" altLang="en-US" b="0" dirty="0"/>
              <a:t>이 위젯을 통해 사용자는 한 줄의 텍스트를 입력할 수 있다</a:t>
            </a:r>
            <a:r>
              <a:rPr lang="en-US" altLang="ko-KR" b="0" dirty="0"/>
              <a:t>. </a:t>
            </a:r>
            <a:r>
              <a:rPr lang="ko-KR" altLang="en-US" b="0" dirty="0"/>
              <a:t>텍스트를 여러 줄 입력하려면 텍스트 위젯을 사용한다</a:t>
            </a:r>
            <a:r>
              <a:rPr lang="en-US" altLang="ko-KR" b="0" dirty="0"/>
              <a:t>. Entry </a:t>
            </a:r>
            <a:r>
              <a:rPr lang="ko-KR" altLang="en-US" b="0" dirty="0"/>
              <a:t>위젯도 한 글꼴로 제한된다</a:t>
            </a:r>
            <a:r>
              <a:rPr lang="en-US" altLang="ko-KR" b="0" dirty="0"/>
              <a:t>.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44220-F8D7-4040-A701-0516C94BE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9" y="3830793"/>
            <a:ext cx="3009900" cy="184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2C047-FFAE-2948-96DA-806FBD377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11" y="3599625"/>
            <a:ext cx="4775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52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우리 프로그램이 어떻게 이 데이터에 접근할 수 있을까</a:t>
            </a:r>
            <a:r>
              <a:rPr lang="en-US" altLang="ko-KR" b="0" dirty="0"/>
              <a:t>? </a:t>
            </a:r>
            <a:r>
              <a:rPr lang="ko-KR" altLang="en-US" b="0" dirty="0"/>
              <a:t>항목의 내용을 어떻게 읽을까</a:t>
            </a:r>
            <a:r>
              <a:rPr lang="en-US" altLang="ko-KR" b="0" dirty="0"/>
              <a:t>?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51609-7E43-CE42-80FC-D8B15FBDC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9" y="2564904"/>
            <a:ext cx="4203700" cy="414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10AE0F-814E-8A42-9F61-1A5D07108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92" y="2909775"/>
            <a:ext cx="4775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28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"</a:t>
            </a:r>
            <a:r>
              <a:rPr lang="ko-KR" altLang="en-US" b="0" dirty="0"/>
              <a:t>밀러</a:t>
            </a:r>
            <a:r>
              <a:rPr lang="en-US" altLang="ko-KR" b="0" dirty="0"/>
              <a:t>" </a:t>
            </a:r>
            <a:r>
              <a:rPr lang="ko-KR" altLang="en-US" b="0" dirty="0"/>
              <a:t>또는 </a:t>
            </a:r>
            <a:r>
              <a:rPr lang="en-US" altLang="ko-KR" b="0" dirty="0"/>
              <a:t>"</a:t>
            </a:r>
            <a:r>
              <a:rPr lang="ko-KR" altLang="en-US" b="0" dirty="0"/>
              <a:t>베이커</a:t>
            </a:r>
            <a:r>
              <a:rPr lang="en-US" altLang="ko-KR" b="0" dirty="0"/>
              <a:t>"</a:t>
            </a:r>
            <a:r>
              <a:rPr lang="ko-KR" altLang="en-US" b="0" dirty="0" err="1"/>
              <a:t>를</a:t>
            </a:r>
            <a:r>
              <a:rPr lang="ko-KR" altLang="en-US" b="0" dirty="0"/>
              <a:t> 성으로</a:t>
            </a:r>
            <a:r>
              <a:rPr lang="en-US" altLang="ko-KR" b="0" dirty="0"/>
              <a:t>, "</a:t>
            </a:r>
            <a:r>
              <a:rPr lang="ko-KR" altLang="en-US" b="0" dirty="0"/>
              <a:t>잭</a:t>
            </a:r>
            <a:r>
              <a:rPr lang="en-US" altLang="ko-KR" b="0" dirty="0"/>
              <a:t>" </a:t>
            </a:r>
            <a:r>
              <a:rPr lang="ko-KR" altLang="en-US" b="0" dirty="0"/>
              <a:t>또는 </a:t>
            </a:r>
            <a:r>
              <a:rPr lang="en-US" altLang="ko-KR" b="0" dirty="0"/>
              <a:t>"</a:t>
            </a:r>
            <a:r>
              <a:rPr lang="ko-KR" altLang="en-US" b="0" dirty="0"/>
              <a:t>질</a:t>
            </a:r>
            <a:r>
              <a:rPr lang="en-US" altLang="ko-KR" b="0" dirty="0"/>
              <a:t>"</a:t>
            </a:r>
            <a:r>
              <a:rPr lang="ko-KR" altLang="en-US" b="0" dirty="0"/>
              <a:t>을 이름으로 입력하는 것과 같이 엔트리 필드에 기본값을 설정하려면</a:t>
            </a:r>
            <a:r>
              <a:rPr lang="en-US" altLang="ko-KR" b="0" dirty="0"/>
              <a:t>...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2EF72-B099-0244-B715-7262B556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1" y="2420888"/>
            <a:ext cx="4032448" cy="438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1A683-1236-0445-BBEE-0A35759D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69" y="3141634"/>
            <a:ext cx="4775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57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AF916-B2B8-EB4C-862B-40851E5AA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70" y="1628800"/>
            <a:ext cx="3784600" cy="439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77722-54DC-684E-8871-EE0E3A0DA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99" y="1730400"/>
            <a:ext cx="5778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60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Calculator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88185-9BD6-174F-828B-90E0F1520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0" y="2108428"/>
            <a:ext cx="4366813" cy="2256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A81D6-D466-C840-B161-35F5904E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11" y="1890565"/>
            <a:ext cx="38608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95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23042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Canvas </a:t>
            </a:r>
            <a:r>
              <a:rPr lang="ko-KR" altLang="en-US" b="0" dirty="0"/>
              <a:t>위젯은 </a:t>
            </a:r>
            <a:r>
              <a:rPr lang="en-US" altLang="ko-KR" b="0" dirty="0" err="1"/>
              <a:t>Tkinter</a:t>
            </a:r>
            <a:r>
              <a:rPr lang="ko-KR" altLang="en-US" b="0" dirty="0"/>
              <a:t>에서 그래픽 기능을 제공합니다</a:t>
            </a:r>
            <a:r>
              <a:rPr lang="en-US" altLang="ko-KR" b="0" dirty="0"/>
              <a:t>. </a:t>
            </a:r>
            <a:r>
              <a:rPr lang="ko-KR" altLang="en-US" b="0" dirty="0"/>
              <a:t>그래픽 객체 중에는 선</a:t>
            </a:r>
            <a:r>
              <a:rPr lang="en-US" altLang="ko-KR" b="0" dirty="0"/>
              <a:t>, </a:t>
            </a:r>
            <a:r>
              <a:rPr lang="ko-KR" altLang="en-US" b="0" dirty="0"/>
              <a:t>원</a:t>
            </a:r>
            <a:r>
              <a:rPr lang="en-US" altLang="ko-KR" b="0" dirty="0"/>
              <a:t>, </a:t>
            </a:r>
            <a:r>
              <a:rPr lang="ko-KR" altLang="en-US" b="0" dirty="0"/>
              <a:t>이미지 등의 위젯이 있다</a:t>
            </a:r>
            <a:r>
              <a:rPr lang="en-US" altLang="ko-KR" b="0" dirty="0"/>
              <a:t>. </a:t>
            </a:r>
            <a:r>
              <a:rPr lang="ko-KR" altLang="en-US" b="0" dirty="0"/>
              <a:t>위젯을 사용하여 그래프와 그림을 그리고</a:t>
            </a:r>
            <a:r>
              <a:rPr lang="en-US" altLang="ko-KR" b="0" dirty="0"/>
              <a:t>, </a:t>
            </a:r>
            <a:r>
              <a:rPr lang="ko-KR" altLang="en-US" b="0" dirty="0"/>
              <a:t>그래픽 편집기를 만들고</a:t>
            </a:r>
            <a:r>
              <a:rPr lang="en-US" altLang="ko-KR" b="0" dirty="0"/>
              <a:t>, </a:t>
            </a:r>
            <a:r>
              <a:rPr lang="ko-KR" altLang="en-US" b="0" dirty="0"/>
              <a:t>다양한 종류의 사용자 지정 위젯을 구현할 수 있다</a:t>
            </a:r>
            <a:r>
              <a:rPr lang="en-US" altLang="ko-KR" b="0" dirty="0"/>
              <a:t>.</a:t>
            </a:r>
          </a:p>
          <a:p>
            <a:r>
              <a:rPr lang="en-US" b="0" dirty="0"/>
              <a:t> </a:t>
            </a:r>
            <a:r>
              <a:rPr lang="ko-KR" altLang="en-US" b="0" dirty="0"/>
              <a:t>선 그리기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DB0C9-FF09-0D4B-9C3E-2DC3010E0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7" y="3717032"/>
            <a:ext cx="33020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D79D02-FB6F-F446-87C4-2A101116F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44" y="3507482"/>
            <a:ext cx="2514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57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180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사각형을 만들기 위해 </a:t>
            </a:r>
            <a:r>
              <a:rPr lang="en-US" altLang="ko-KR" b="0" dirty="0" err="1"/>
              <a:t>create_rectangle</a:t>
            </a:r>
            <a:r>
              <a:rPr lang="en-US" altLang="ko-KR" b="0" dirty="0"/>
              <a:t>(</a:t>
            </a:r>
            <a:r>
              <a:rPr lang="en-US" altLang="ko-KR" b="0" dirty="0" err="1"/>
              <a:t>coords</a:t>
            </a:r>
            <a:r>
              <a:rPr lang="en-US" altLang="ko-KR" b="0" dirty="0"/>
              <a:t>, options) </a:t>
            </a:r>
            <a:r>
              <a:rPr lang="ko-KR" altLang="en-US" b="0" dirty="0"/>
              <a:t>메서드를 사용한다</a:t>
            </a:r>
            <a:r>
              <a:rPr lang="en-US" altLang="ko-KR" b="0" dirty="0"/>
              <a:t>. </a:t>
            </a:r>
            <a:r>
              <a:rPr lang="en-US" altLang="ko-KR" b="0" dirty="0" err="1"/>
              <a:t>Coords</a:t>
            </a:r>
            <a:r>
              <a:rPr lang="ko-KR" altLang="en-US" b="0" dirty="0"/>
              <a:t>는 선처럼 두 점으로 정의되지만</a:t>
            </a:r>
            <a:r>
              <a:rPr lang="en-US" altLang="ko-KR" b="0" dirty="0"/>
              <a:t>, </a:t>
            </a:r>
            <a:r>
              <a:rPr lang="ko-KR" altLang="en-US" b="0" dirty="0"/>
              <a:t>첫 번째 점이 직사각형의 왼쪽 위 점이고 두 번째는 오른쪽 아래 점이 된다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2A1B7-3594-B847-BBCD-8A7EA37AF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71" y="3068961"/>
            <a:ext cx="4038600" cy="312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51DBF-7697-6448-A031-3F2D4EE71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9" y="3450269"/>
            <a:ext cx="3594100" cy="2095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F372CF-3B79-8B49-BBEA-5142ADBD7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95" y="3375696"/>
            <a:ext cx="3187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8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1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on Canvas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511C0-0A85-5A4A-BF80-567D1D64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03" y="1982496"/>
            <a:ext cx="4032448" cy="487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285CA-79E5-3A4B-A45E-E6BFCDFD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78" y="2858148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3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User Interfaces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24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Oval Objects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1061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Oval</a:t>
            </a:r>
            <a:r>
              <a:rPr lang="ko-KR" altLang="en-US" b="0" dirty="0"/>
              <a:t>은 두 쌍의 호로 구성되어 있으며</a:t>
            </a:r>
            <a:r>
              <a:rPr lang="en-US" altLang="ko-KR" b="0" dirty="0"/>
              <a:t>, </a:t>
            </a:r>
            <a:r>
              <a:rPr lang="ko-KR" altLang="en-US" b="0" dirty="0"/>
              <a:t>두 개의 서로 다른 반지름을 가지고 있다</a:t>
            </a:r>
            <a:r>
              <a:rPr lang="en-US" altLang="ko-KR" b="0" dirty="0"/>
              <a:t>. </a:t>
            </a:r>
            <a:r>
              <a:rPr lang="ko-KR" altLang="en-US" b="0" dirty="0"/>
              <a:t>원은 타원형의 특별한 경우이다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F2F45-215D-1543-9AAC-25667CFF0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67" y="2928013"/>
            <a:ext cx="3911600" cy="375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DE1FE-9C4D-494D-8C78-5E4CC7360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75" y="3418022"/>
            <a:ext cx="2476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41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Painting Interactively into a Canvas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1061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단지 하나의 점을 캔버스로 그리는 방법은 없다</a:t>
            </a:r>
            <a:r>
              <a:rPr lang="en-US" altLang="ko-KR" b="0" dirty="0"/>
              <a:t>. </a:t>
            </a:r>
            <a:r>
              <a:rPr lang="ko-KR" altLang="en-US" b="0" dirty="0"/>
              <a:t>그리하여 작은 타원을 사용함으로써 이 문제를 극복할 수 있다</a:t>
            </a:r>
            <a:r>
              <a:rPr lang="en-US" altLang="ko-KR" b="0" dirty="0"/>
              <a:t>.</a:t>
            </a:r>
            <a:endParaRPr lang="en-US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A5448-BA7B-3E45-93D8-B01CC07FB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03" y="3283119"/>
            <a:ext cx="4191000" cy="314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CDD7E-EE2D-E748-A610-40A83DA04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69" y="3584548"/>
            <a:ext cx="5508476" cy="28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3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Drawing Polygons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127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다각형을 그리려면 세 개 이상의 </a:t>
            </a:r>
            <a:r>
              <a:rPr lang="ko-KR" altLang="en-US" b="0" dirty="0" err="1"/>
              <a:t>좌표점을</a:t>
            </a:r>
            <a:r>
              <a:rPr lang="ko-KR" altLang="en-US" b="0" dirty="0"/>
              <a:t> 제공해야 한다</a:t>
            </a:r>
            <a:r>
              <a:rPr lang="en-US" altLang="ko-KR" b="0" dirty="0"/>
              <a:t>.</a:t>
            </a:r>
            <a:br>
              <a:rPr lang="ko-KR" altLang="en-US" dirty="0"/>
            </a:br>
            <a:r>
              <a:rPr lang="en-US" dirty="0" err="1">
                <a:latin typeface="Courier" pitchFamily="2" charset="0"/>
              </a:rPr>
              <a:t>create_ploygon</a:t>
            </a:r>
            <a:r>
              <a:rPr lang="en-US" dirty="0">
                <a:latin typeface="Courier" pitchFamily="2" charset="0"/>
              </a:rPr>
              <a:t>(x0,y0,x1,y1,x2,y2,...)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4C743-37DD-1340-8A4B-973CD0A08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839" y="3569634"/>
            <a:ext cx="3022256" cy="3288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41F99-C84C-3A40-8C12-29F8A8437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03" y="3447704"/>
            <a:ext cx="4623332" cy="311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76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Drawing Polygons (</a:t>
            </a:r>
            <a:r>
              <a:rPr lang="en-US" dirty="0" err="1"/>
              <a:t>con’d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D6564-F12C-3A47-8F83-8EDF07189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02" y="2405648"/>
            <a:ext cx="3441400" cy="3744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82E2FC-8A67-6E4D-90A6-CB4824D1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30" y="2420888"/>
            <a:ext cx="647158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17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Drawing Polygons (</a:t>
            </a:r>
            <a:r>
              <a:rPr lang="en-US" dirty="0" err="1"/>
              <a:t>con’d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6DC63-87EE-CE4A-8A33-21F8D6D08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5" y="2348880"/>
            <a:ext cx="3600400" cy="36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56DB5-969B-C940-8F96-7688BC456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75" y="1844824"/>
            <a:ext cx="5435600" cy="482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8EA6A5-71D7-4744-9CAA-E3A528EE4120}"/>
              </a:ext>
            </a:extLst>
          </p:cNvPr>
          <p:cNvSpPr/>
          <p:nvPr/>
        </p:nvSpPr>
        <p:spPr>
          <a:xfrm>
            <a:off x="5375611" y="2708920"/>
            <a:ext cx="573158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72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Bitmaps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1565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Courier" pitchFamily="2" charset="0"/>
              </a:rPr>
              <a:t>create_bitmap</a:t>
            </a:r>
            <a:r>
              <a:rPr lang="en-US" altLang="ko-KR" sz="1800" dirty="0">
                <a:latin typeface="Courier" pitchFamily="2" charset="0"/>
              </a:rPr>
              <a:t>()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메서드를 사용하여 캔버스에 비트맵을 </a:t>
            </a:r>
            <a:r>
              <a:rPr lang="ko-KR" altLang="en-US" sz="1800" b="0" dirty="0" err="1"/>
              <a:t>디스플레이할</a:t>
            </a:r>
            <a:r>
              <a:rPr lang="ko-KR" altLang="en-US" sz="1800" b="0" dirty="0"/>
              <a:t> 수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모든 플랫폼에서 사용할 수 있는 비트맵은 다음과 같습니다</a:t>
            </a:r>
            <a:r>
              <a:rPr lang="en-US" altLang="ko-KR" sz="1800" b="0" dirty="0"/>
              <a:t>.</a:t>
            </a:r>
          </a:p>
          <a:p>
            <a:r>
              <a:rPr lang="en-US" altLang="ko-KR" sz="1800" b="0" dirty="0"/>
              <a:t>"error", "gray75", "gray50", "gray25", "gray12", "hourglass", "info", "</a:t>
            </a:r>
            <a:r>
              <a:rPr lang="en-US" altLang="ko-KR" sz="1800" b="0" dirty="0" err="1"/>
              <a:t>questhead</a:t>
            </a:r>
            <a:r>
              <a:rPr lang="en-US" altLang="ko-KR" sz="1800" b="0" dirty="0"/>
              <a:t>", "question", "warning"</a:t>
            </a:r>
            <a:endParaRPr lang="en-US" sz="1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3E649-DD60-9744-A9C1-C51B518B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91" y="3787935"/>
            <a:ext cx="4104456" cy="2219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73C28-AF09-7F49-9F09-E6030ECCC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34" y="3595763"/>
            <a:ext cx="6807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52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canvas Image Item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1565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dirty="0">
                <a:latin typeface="Courier" pitchFamily="2" charset="0"/>
              </a:rPr>
              <a:t>메서드 </a:t>
            </a:r>
            <a:r>
              <a:rPr lang="en-US" altLang="ko-KR" sz="1800" b="0" dirty="0" err="1">
                <a:latin typeface="Courier" pitchFamily="2" charset="0"/>
              </a:rPr>
              <a:t>create_image</a:t>
            </a:r>
            <a:r>
              <a:rPr lang="en-US" altLang="ko-KR" sz="1800" b="0" dirty="0">
                <a:latin typeface="Courier" pitchFamily="2" charset="0"/>
              </a:rPr>
              <a:t>(x0,y0, options...)</a:t>
            </a:r>
            <a:r>
              <a:rPr lang="ko-KR" altLang="en-US" sz="1800" b="0" dirty="0" err="1">
                <a:latin typeface="Courier" pitchFamily="2" charset="0"/>
              </a:rPr>
              <a:t>를</a:t>
            </a:r>
            <a:r>
              <a:rPr lang="ko-KR" altLang="en-US" sz="1800" b="0" dirty="0">
                <a:latin typeface="Courier" pitchFamily="2" charset="0"/>
              </a:rPr>
              <a:t> 사용하여 캔버스에 이미지를 그릴 수 있다</a:t>
            </a:r>
            <a:r>
              <a:rPr lang="en-US" altLang="ko-KR" sz="1800" b="0" dirty="0">
                <a:latin typeface="Courier" pitchFamily="2" charset="0"/>
              </a:rPr>
              <a:t>. </a:t>
            </a:r>
            <a:r>
              <a:rPr lang="en-US" altLang="ko-KR" sz="1800" b="0" dirty="0" err="1">
                <a:latin typeface="Courier" pitchFamily="2" charset="0"/>
              </a:rPr>
              <a:t>create_image</a:t>
            </a:r>
            <a:r>
              <a:rPr lang="ko-KR" altLang="en-US" sz="1800" b="0" dirty="0">
                <a:latin typeface="Courier" pitchFamily="2" charset="0"/>
              </a:rPr>
              <a:t>는 이미지를 직접 사용하지 않고</a:t>
            </a:r>
            <a:r>
              <a:rPr lang="en-US" altLang="ko-KR" sz="1800" b="0" dirty="0">
                <a:latin typeface="Courier" pitchFamily="2" charset="0"/>
              </a:rPr>
              <a:t>, </a:t>
            </a:r>
            <a:r>
              <a:rPr lang="en-US" altLang="ko-KR" sz="1800" b="0" dirty="0" err="1">
                <a:latin typeface="Courier" pitchFamily="2" charset="0"/>
              </a:rPr>
              <a:t>PhotoImage</a:t>
            </a:r>
            <a:r>
              <a:rPr lang="en-US" altLang="ko-KR" sz="1800" b="0" dirty="0">
                <a:latin typeface="Courier" pitchFamily="2" charset="0"/>
              </a:rPr>
              <a:t>() </a:t>
            </a:r>
            <a:r>
              <a:rPr lang="ko-KR" altLang="en-US" sz="1800" b="0" dirty="0">
                <a:latin typeface="Courier" pitchFamily="2" charset="0"/>
              </a:rPr>
              <a:t>메서드로 생성된 객체를 사용한다</a:t>
            </a:r>
            <a:r>
              <a:rPr lang="en-US" altLang="ko-KR" sz="1800" b="0" dirty="0">
                <a:latin typeface="Courier" pitchFamily="2" charset="0"/>
              </a:rPr>
              <a:t>. </a:t>
            </a:r>
            <a:r>
              <a:rPr lang="en-US" altLang="ko-KR" sz="1800" b="0" dirty="0" err="1">
                <a:latin typeface="Courier" pitchFamily="2" charset="0"/>
              </a:rPr>
              <a:t>PhotoImage</a:t>
            </a:r>
            <a:r>
              <a:rPr lang="en-US" altLang="ko-KR" sz="1800" b="0" dirty="0">
                <a:latin typeface="Courier" pitchFamily="2" charset="0"/>
              </a:rPr>
              <a:t> </a:t>
            </a:r>
            <a:r>
              <a:rPr lang="ko-KR" altLang="en-US" sz="1800" b="0" dirty="0">
                <a:latin typeface="Courier" pitchFamily="2" charset="0"/>
              </a:rPr>
              <a:t>클래스는 파일에서 </a:t>
            </a:r>
            <a:r>
              <a:rPr lang="en-US" altLang="ko-KR" sz="1800" b="0" dirty="0">
                <a:latin typeface="Courier" pitchFamily="2" charset="0"/>
              </a:rPr>
              <a:t>GIF, PNG </a:t>
            </a:r>
            <a:r>
              <a:rPr lang="ko-KR" altLang="en-US" sz="1800" b="0" dirty="0">
                <a:latin typeface="Courier" pitchFamily="2" charset="0"/>
              </a:rPr>
              <a:t>및 </a:t>
            </a:r>
            <a:r>
              <a:rPr lang="en-US" altLang="ko-KR" sz="1800" b="0" dirty="0">
                <a:latin typeface="Courier" pitchFamily="2" charset="0"/>
              </a:rPr>
              <a:t>PGM/PPM </a:t>
            </a:r>
            <a:r>
              <a:rPr lang="ko-KR" altLang="en-US" sz="1800" b="0" dirty="0">
                <a:latin typeface="Courier" pitchFamily="2" charset="0"/>
              </a:rPr>
              <a:t>이미지만 읽을 수 있다</a:t>
            </a:r>
            <a:r>
              <a:rPr lang="en-US" altLang="ko-KR" sz="1800" b="0" dirty="0">
                <a:latin typeface="Courier" pitchFamily="2" charset="0"/>
              </a:rPr>
              <a:t>.</a:t>
            </a:r>
            <a:endParaRPr lang="en-US" sz="1800" b="0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D709E-24D3-8845-815C-938A3D132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83" y="3212976"/>
            <a:ext cx="2856762" cy="304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B22494-E404-A542-8913-BDAFADBC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5" y="3536156"/>
            <a:ext cx="318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2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Widgets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Exercise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1565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Canvas</a:t>
            </a:r>
            <a:r>
              <a:rPr lang="ko-KR" altLang="en-US" sz="2000" b="0" dirty="0"/>
              <a:t>에 체크무늬를 그리는 함수를 작성하시오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함수는 </a:t>
            </a:r>
            <a:r>
              <a:rPr lang="en-US" sz="2000" dirty="0">
                <a:latin typeface="Courier" pitchFamily="2" charset="0"/>
              </a:rPr>
              <a:t>checkered(canvas, </a:t>
            </a:r>
            <a:r>
              <a:rPr lang="en-US" sz="2000" dirty="0" err="1">
                <a:latin typeface="Courier" pitchFamily="2" charset="0"/>
              </a:rPr>
              <a:t>line_distance</a:t>
            </a:r>
            <a:r>
              <a:rPr lang="en-US" sz="2000" dirty="0">
                <a:latin typeface="Courier" pitchFamily="2" charset="0"/>
              </a:rPr>
              <a:t>)</a:t>
            </a:r>
            <a:r>
              <a:rPr lang="ko-KR" altLang="en-US" sz="2000" b="0" dirty="0"/>
              <a:t>로 호출할 수 있어야 한다</a:t>
            </a:r>
            <a:r>
              <a:rPr lang="en-US" altLang="ko-KR" sz="2000" b="0" dirty="0"/>
              <a:t>. "</a:t>
            </a:r>
            <a:r>
              <a:rPr lang="en-US" sz="2000" b="0" dirty="0"/>
              <a:t>canvas"</a:t>
            </a:r>
            <a:r>
              <a:rPr lang="ko-KR" altLang="en-US" sz="2000" b="0" dirty="0"/>
              <a:t>는 </a:t>
            </a:r>
            <a:r>
              <a:rPr lang="en-US" sz="2000" b="0" dirty="0"/>
              <a:t>Canvas </a:t>
            </a:r>
            <a:r>
              <a:rPr lang="ko-KR" altLang="en-US" sz="2000" b="0" dirty="0"/>
              <a:t>객체이며</a:t>
            </a:r>
            <a:r>
              <a:rPr lang="en-US" altLang="ko-KR" sz="2000" b="0" dirty="0"/>
              <a:t>, </a:t>
            </a:r>
            <a:r>
              <a:rPr lang="en-US" sz="2000" b="0" dirty="0"/>
              <a:t>canvas </a:t>
            </a:r>
            <a:r>
              <a:rPr lang="ko-KR" altLang="en-US" sz="2000" b="0" dirty="0"/>
              <a:t>객체에 </a:t>
            </a:r>
            <a:r>
              <a:rPr lang="ko-KR" altLang="en-US" sz="2000" b="0" dirty="0" err="1"/>
              <a:t>디스플레이될</a:t>
            </a:r>
            <a:r>
              <a:rPr lang="ko-KR" altLang="en-US" sz="2000" b="0" dirty="0"/>
              <a:t> 것이다</a:t>
            </a:r>
            <a:r>
              <a:rPr lang="en-US" altLang="ko-KR" sz="2000" b="0" dirty="0"/>
              <a:t>. </a:t>
            </a:r>
            <a:r>
              <a:rPr lang="en-US" sz="2000" b="0" dirty="0" err="1"/>
              <a:t>line_distance</a:t>
            </a:r>
            <a:r>
              <a:rPr lang="ko-KR" altLang="en-US" sz="2000" b="0" dirty="0"/>
              <a:t>는 수직선과 수평선 사이의 거리이다</a:t>
            </a:r>
            <a:r>
              <a:rPr lang="en-US" altLang="ko-KR" sz="2000" b="0" dirty="0"/>
              <a:t>.</a:t>
            </a:r>
            <a:endParaRPr lang="en-US" sz="1600" b="0" dirty="0">
              <a:latin typeface="Courie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27015-E089-B543-944F-F17A55E4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42" y="3509302"/>
            <a:ext cx="2991992" cy="25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36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slider</a:t>
            </a:r>
            <a:r>
              <a:rPr lang="ko-KR" altLang="en-US" b="0" dirty="0"/>
              <a:t>는 사용자가 </a:t>
            </a:r>
            <a:r>
              <a:rPr lang="en-US" b="0" dirty="0"/>
              <a:t>indicator</a:t>
            </a:r>
            <a:r>
              <a:rPr lang="ko-KR" altLang="en-US" b="0" dirty="0" err="1"/>
              <a:t>를</a:t>
            </a:r>
            <a:r>
              <a:rPr lang="ko-KR" altLang="en-US" b="0" dirty="0"/>
              <a:t> 이동하여 값을 설정할 수 있는 </a:t>
            </a:r>
            <a:r>
              <a:rPr lang="en-US" b="0" dirty="0" err="1"/>
              <a:t>Tkinter</a:t>
            </a:r>
            <a:r>
              <a:rPr lang="en-US" b="0" dirty="0"/>
              <a:t> </a:t>
            </a:r>
            <a:r>
              <a:rPr lang="ko-KR" altLang="en-US" b="0" dirty="0"/>
              <a:t>객체이다</a:t>
            </a:r>
            <a:r>
              <a:rPr lang="en-US" altLang="ko-KR" b="0" dirty="0"/>
              <a:t>. </a:t>
            </a:r>
            <a:r>
              <a:rPr lang="en-US" b="0" dirty="0"/>
              <a:t>slider</a:t>
            </a:r>
            <a:r>
              <a:rPr lang="ko-KR" altLang="en-US" b="0" dirty="0" err="1"/>
              <a:t>를</a:t>
            </a:r>
            <a:r>
              <a:rPr lang="ko-KR" altLang="en-US" b="0" dirty="0"/>
              <a:t> 수직 또는 수평으로 배열할 수 있다</a:t>
            </a:r>
            <a:r>
              <a:rPr lang="en-US" altLang="ko-KR" b="0" dirty="0"/>
              <a:t>. </a:t>
            </a:r>
            <a:r>
              <a:rPr lang="en-US" b="0" dirty="0"/>
              <a:t>Scale() </a:t>
            </a:r>
            <a:r>
              <a:rPr lang="ko-KR" altLang="en-US" b="0" dirty="0"/>
              <a:t>메서드를 사용하여 </a:t>
            </a:r>
            <a:r>
              <a:rPr lang="en-US" b="0" dirty="0"/>
              <a:t>slider</a:t>
            </a:r>
            <a:r>
              <a:rPr lang="ko-KR" altLang="en-US" b="0" dirty="0" err="1"/>
              <a:t>를</a:t>
            </a:r>
            <a:r>
              <a:rPr lang="ko-KR" altLang="en-US" b="0" dirty="0"/>
              <a:t> 만든다</a:t>
            </a:r>
            <a:r>
              <a:rPr lang="en-US" altLang="ko-KR" b="0" dirty="0"/>
              <a:t>.</a:t>
            </a:r>
          </a:p>
          <a:p>
            <a:r>
              <a:rPr lang="en-US" b="0" dirty="0"/>
              <a:t> </a:t>
            </a:r>
            <a:r>
              <a:rPr lang="en-US" altLang="ko-KR" b="0" dirty="0"/>
              <a:t>Scale </a:t>
            </a:r>
            <a:r>
              <a:rPr lang="ko-KR" altLang="en-US" b="0" dirty="0"/>
              <a:t>위젯을 사용하면 사용자가 값 범위의 스케일을 따라 </a:t>
            </a:r>
            <a:r>
              <a:rPr lang="ko-KR" altLang="en-US" b="0" dirty="0" err="1"/>
              <a:t>노브를</a:t>
            </a:r>
            <a:r>
              <a:rPr lang="ko-KR" altLang="en-US" b="0" dirty="0"/>
              <a:t> 이동하여 숫자 값을 선택할 수 있는 그래픽 객체를 생성한다</a:t>
            </a:r>
            <a:r>
              <a:rPr lang="en-US" altLang="ko-KR" b="0" dirty="0"/>
              <a:t>. </a:t>
            </a:r>
            <a:r>
              <a:rPr lang="ko-KR" altLang="en-US" b="0" dirty="0" err="1"/>
              <a:t>해상도뿐만</a:t>
            </a:r>
            <a:r>
              <a:rPr lang="ko-KR" altLang="en-US" b="0" dirty="0"/>
              <a:t> 아니라 최소값과 최대값을 파라미터로도 설정할 수 있다</a:t>
            </a:r>
            <a:r>
              <a:rPr lang="en-US" altLang="ko-KR" b="0" dirty="0"/>
              <a:t>. </a:t>
            </a:r>
            <a:r>
              <a:rPr lang="ko-KR" altLang="en-US" b="0" dirty="0"/>
              <a:t>또한 </a:t>
            </a:r>
            <a:r>
              <a:rPr lang="en-US" altLang="ko-KR" b="0" dirty="0"/>
              <a:t>slider</a:t>
            </a:r>
            <a:r>
              <a:rPr lang="ko-KR" altLang="en-US" b="0" dirty="0" err="1"/>
              <a:t>를</a:t>
            </a:r>
            <a:r>
              <a:rPr lang="ko-KR" altLang="en-US" b="0" dirty="0"/>
              <a:t> 수직 또는 수평으로 배치할지 선택할 수 있다</a:t>
            </a:r>
            <a:r>
              <a:rPr lang="en-US" altLang="ko-KR" b="0" dirty="0"/>
              <a:t>. Scale </a:t>
            </a:r>
            <a:r>
              <a:rPr lang="ko-KR" altLang="en-US" b="0" dirty="0"/>
              <a:t>위젯은 사용자가 지정한 범위의 숫자</a:t>
            </a:r>
            <a:r>
              <a:rPr lang="en-US" altLang="ko-KR" b="0" dirty="0"/>
              <a:t>, </a:t>
            </a:r>
            <a:r>
              <a:rPr lang="ko-KR" altLang="en-US" b="0" dirty="0"/>
              <a:t>즉 제한된 숫자 값을 넣어야 하는 경우 </a:t>
            </a:r>
            <a:r>
              <a:rPr lang="en-US" altLang="ko-KR" b="0" dirty="0"/>
              <a:t>entry </a:t>
            </a:r>
            <a:r>
              <a:rPr lang="ko-KR" altLang="en-US" b="0" dirty="0"/>
              <a:t>위젯의 좋은 대안일 수 있다</a:t>
            </a:r>
            <a:r>
              <a:rPr lang="en-US" altLang="ko-KR" b="0" dirty="0"/>
              <a:t>.</a:t>
            </a:r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36238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Simple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FFEDA0-7522-CE4A-91F4-1DA333E74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231" y="3570611"/>
            <a:ext cx="3378200" cy="1282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27E571-F069-E64C-9E22-3977C8675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95" y="2609249"/>
            <a:ext cx="2717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User Interfaces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A452E-9328-AF40-A296-0BC68DC7F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95" y="1268760"/>
            <a:ext cx="9358305" cy="4885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9DB2A8-3CE6-E34F-B7D8-93B5180F96F7}"/>
              </a:ext>
            </a:extLst>
          </p:cNvPr>
          <p:cNvSpPr txBox="1"/>
          <p:nvPr/>
        </p:nvSpPr>
        <p:spPr>
          <a:xfrm>
            <a:off x="3402335" y="6525344"/>
            <a:ext cx="8496944" cy="38630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(Source: https://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opensource.com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/resources/python/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gui-frameworks?intcmp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=7016000000127cYAAQ)</a:t>
            </a:r>
          </a:p>
        </p:txBody>
      </p:sp>
    </p:spTree>
    <p:extLst>
      <p:ext uri="{BB962C8B-B14F-4D97-AF65-F5344CB8AC3E}">
        <p14:creationId xmlns:p14="http://schemas.microsoft.com/office/powerpoint/2010/main" val="787848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Accessing Slider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9325-B05D-E240-B9D3-B1C150757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67" y="2276872"/>
            <a:ext cx="2717800" cy="392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E81180-1FE5-BB44-8D3D-35B94075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5" y="3140001"/>
            <a:ext cx="33782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01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Tickinterval</a:t>
            </a:r>
            <a:r>
              <a:rPr lang="en-US" dirty="0"/>
              <a:t> and 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CE1FE-B4D7-5C4B-810C-95D748B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31" y="1791519"/>
            <a:ext cx="2459947" cy="2810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E2D92B-9293-264C-A715-62255C3F5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04" y="2083565"/>
            <a:ext cx="4241800" cy="20447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2AB4E4B-BC01-5D4E-AC17-4B28486BF34D}"/>
              </a:ext>
            </a:extLst>
          </p:cNvPr>
          <p:cNvGrpSpPr/>
          <p:nvPr/>
        </p:nvGrpSpPr>
        <p:grpSpPr>
          <a:xfrm>
            <a:off x="508127" y="3897356"/>
            <a:ext cx="10885033" cy="3200068"/>
            <a:chOff x="508127" y="3897356"/>
            <a:chExt cx="10885033" cy="32000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0B0345-2EAE-3644-9CC9-9F39EC251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72" y="3897356"/>
              <a:ext cx="5325988" cy="32000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EEF0F1-00ED-F248-80B3-2AABF4DB4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47" y="4293096"/>
              <a:ext cx="5016500" cy="20701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E75257-C5A4-8C40-8BD8-7BC1C4615274}"/>
                </a:ext>
              </a:extLst>
            </p:cNvPr>
            <p:cNvSpPr/>
            <p:nvPr/>
          </p:nvSpPr>
          <p:spPr>
            <a:xfrm>
              <a:off x="508127" y="5085184"/>
              <a:ext cx="5532042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76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268760"/>
            <a:ext cx="114492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여러 줄 텍스트 영역에 </a:t>
            </a:r>
            <a:r>
              <a:rPr lang="en-US" b="0" dirty="0"/>
              <a:t>Text </a:t>
            </a:r>
            <a:r>
              <a:rPr lang="ko-KR" altLang="en-US" b="0" dirty="0"/>
              <a:t>위젯을 사용할 수 있다</a:t>
            </a:r>
            <a:r>
              <a:rPr lang="en-US" altLang="ko-KR" b="0" dirty="0"/>
              <a:t>. </a:t>
            </a:r>
          </a:p>
          <a:p>
            <a:r>
              <a:rPr lang="en-US" b="0" dirty="0" err="1"/>
              <a:t>tkinter</a:t>
            </a:r>
            <a:r>
              <a:rPr lang="en-US" b="0" dirty="0"/>
              <a:t> Text </a:t>
            </a:r>
            <a:r>
              <a:rPr lang="ko-KR" altLang="en-US" b="0" dirty="0"/>
              <a:t>위젯은 매우 강력하고 유연하며 다양한 작업에 사용할 수 있다</a:t>
            </a:r>
            <a:r>
              <a:rPr lang="en-US" altLang="ko-KR" b="0" dirty="0"/>
              <a:t>. </a:t>
            </a:r>
            <a:r>
              <a:rPr lang="ko-KR" altLang="en-US" b="0" dirty="0"/>
              <a:t>비록 주요 목적 중 하나가 단순한 여러 줄 텍스트 영역을 제공하는 것이지만</a:t>
            </a:r>
            <a:r>
              <a:rPr lang="en-US" altLang="ko-KR" b="0" dirty="0"/>
              <a:t>, </a:t>
            </a:r>
            <a:r>
              <a:rPr lang="ko-KR" altLang="en-US" b="0" dirty="0"/>
              <a:t>종종 양식에서 사용되기 때문에</a:t>
            </a:r>
            <a:r>
              <a:rPr lang="en-US" altLang="ko-KR" b="0" dirty="0"/>
              <a:t>, </a:t>
            </a:r>
            <a:r>
              <a:rPr lang="en-US" b="0" dirty="0"/>
              <a:t>Text </a:t>
            </a:r>
            <a:r>
              <a:rPr lang="ko-KR" altLang="en-US" b="0" dirty="0"/>
              <a:t>위젯은 심지어 웹 브라우저에서도 단순한 텍스트 편집기로 사용될 수 있다</a:t>
            </a:r>
            <a:r>
              <a:rPr lang="en-US" altLang="ko-KR" b="0" dirty="0"/>
              <a:t>.</a:t>
            </a:r>
          </a:p>
          <a:p>
            <a:r>
              <a:rPr lang="en-US" b="0" dirty="0"/>
              <a:t>Text </a:t>
            </a:r>
            <a:r>
              <a:rPr lang="ko-KR" altLang="en-US" b="0" dirty="0"/>
              <a:t>위젯에 링크</a:t>
            </a:r>
            <a:r>
              <a:rPr lang="en-US" altLang="ko-KR" b="0" dirty="0"/>
              <a:t>, </a:t>
            </a:r>
            <a:r>
              <a:rPr lang="ko-KR" altLang="en-US" b="0" dirty="0"/>
              <a:t>이미지</a:t>
            </a:r>
            <a:r>
              <a:rPr lang="en-US" altLang="ko-KR" b="0" dirty="0"/>
              <a:t>, </a:t>
            </a:r>
            <a:r>
              <a:rPr lang="en-US" b="0" dirty="0"/>
              <a:t>HTML</a:t>
            </a:r>
            <a:r>
              <a:rPr lang="ko-KR" altLang="en-US" b="0" dirty="0"/>
              <a:t>을 표시하는 데 사용될 수 </a:t>
            </a:r>
            <a:r>
              <a:rPr lang="ko-KR" altLang="en-US" b="0" dirty="0" err="1"/>
              <a:t>뿐만아니라</a:t>
            </a:r>
            <a:r>
              <a:rPr lang="ko-KR" altLang="en-US" b="0" dirty="0"/>
              <a:t> </a:t>
            </a:r>
            <a:r>
              <a:rPr lang="en-US" b="0" dirty="0"/>
              <a:t>CSS </a:t>
            </a:r>
            <a:r>
              <a:rPr lang="ko-KR" altLang="en-US" b="0" dirty="0"/>
              <a:t>스타일에 사용할 수도 있다</a:t>
            </a:r>
            <a:r>
              <a:rPr lang="en-US" altLang="ko-KR" b="0" dirty="0"/>
              <a:t>.</a:t>
            </a:r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96036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1D751-C5E6-774A-AFC9-0FBAD553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71" y="962025"/>
            <a:ext cx="4191000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B91C2-0D07-A749-A9E2-7E2A915D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5" y="1402208"/>
            <a:ext cx="3365500" cy="1041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3126947-8BEC-0C40-B3BC-EDC273448A75}"/>
              </a:ext>
            </a:extLst>
          </p:cNvPr>
          <p:cNvGrpSpPr/>
          <p:nvPr/>
        </p:nvGrpSpPr>
        <p:grpSpPr>
          <a:xfrm>
            <a:off x="1195735" y="2645943"/>
            <a:ext cx="9421936" cy="3530600"/>
            <a:chOff x="1195735" y="2645943"/>
            <a:chExt cx="9421936" cy="35306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1F4BB9-A478-984F-80E3-9618A4F6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3971" y="2645943"/>
              <a:ext cx="4203700" cy="3530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ABC955-F966-034E-AA2D-A632DDA8D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735" y="3068961"/>
              <a:ext cx="3771900" cy="218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7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Scrollbar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BE4D6-F795-8A41-9C3A-65F1AF47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63" y="3447704"/>
            <a:ext cx="6159500" cy="2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FB49B-3B1F-4243-80D7-77B65BCFF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3" y="3447704"/>
            <a:ext cx="4648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9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widget with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BDDC4-D209-8A46-A79D-909058984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31" y="2708920"/>
            <a:ext cx="5904210" cy="342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5200E-1E4E-6D46-8F86-77999C232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3" y="3212976"/>
            <a:ext cx="49403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86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Introduction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2357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Tkinter</a:t>
            </a:r>
            <a:r>
              <a:rPr lang="ko-KR" altLang="en-US" b="0" dirty="0"/>
              <a:t>는 일련의 대화 상자를 디스플레이하고 경고 또는 오류를 출력하거나 파일과 색상을 선택하는 위젯을 표시하는 데 사용할 수 있다</a:t>
            </a:r>
            <a:r>
              <a:rPr lang="en-US" altLang="ko-KR" b="0" dirty="0"/>
              <a:t>. </a:t>
            </a:r>
            <a:r>
              <a:rPr lang="ko-KR" altLang="en-US" b="0" dirty="0"/>
              <a:t>또한 사용자에게 문자열</a:t>
            </a:r>
            <a:r>
              <a:rPr lang="en-US" altLang="ko-KR" b="0" dirty="0"/>
              <a:t>, </a:t>
            </a:r>
            <a:r>
              <a:rPr lang="ko-KR" altLang="en-US" b="0" dirty="0"/>
              <a:t>정수 또는 부동 소수점 번호를 입력하도록 요청하는 간단한 대화에 사용할 수도 있다</a:t>
            </a:r>
            <a:r>
              <a:rPr lang="en-US" altLang="ko-KR" b="0" dirty="0"/>
              <a:t>.</a:t>
            </a:r>
            <a:endParaRPr lang="en-US" sz="1600" b="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C34F0-5957-6448-B15C-F4AF3188F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79" y="4149080"/>
            <a:ext cx="3124200" cy="261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F6F9C6-8152-C14D-9624-86E118D57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99" y="4350122"/>
            <a:ext cx="3543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44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Message Boxes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506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메시지 대화는 </a:t>
            </a:r>
            <a:r>
              <a:rPr lang="en-US" sz="2000" b="0" dirty="0" err="1"/>
              <a:t>tkinter</a:t>
            </a:r>
            <a:r>
              <a:rPr lang="ko-KR" altLang="en-US" sz="2000" b="0" dirty="0"/>
              <a:t>의 </a:t>
            </a:r>
            <a:r>
              <a:rPr lang="en-US" altLang="ko-KR" sz="2000" b="0" dirty="0"/>
              <a:t>'</a:t>
            </a:r>
            <a:r>
              <a:rPr lang="en-US" sz="2000" b="0" dirty="0" err="1"/>
              <a:t>messagebox</a:t>
            </a:r>
            <a:r>
              <a:rPr lang="en-US" sz="2000" b="0" dirty="0"/>
              <a:t>' </a:t>
            </a:r>
            <a:r>
              <a:rPr lang="ko-KR" altLang="en-US" sz="2000" b="0" dirty="0"/>
              <a:t>하위 모듈에 의해 제공된다</a:t>
            </a:r>
            <a:r>
              <a:rPr lang="en-US" altLang="ko-KR" sz="2000" b="0" dirty="0"/>
              <a:t>. '</a:t>
            </a:r>
            <a:r>
              <a:rPr lang="en-US" sz="2000" b="0" dirty="0" err="1"/>
              <a:t>messagebox</a:t>
            </a:r>
            <a:r>
              <a:rPr lang="en-US" sz="2000" b="0" dirty="0"/>
              <a:t>'</a:t>
            </a:r>
            <a:r>
              <a:rPr lang="ko-KR" altLang="en-US" sz="2000" b="0" dirty="0"/>
              <a:t>는 대화 </a:t>
            </a:r>
            <a:r>
              <a:rPr lang="en-US" sz="2000" b="0" dirty="0"/>
              <a:t>window</a:t>
            </a:r>
            <a:r>
              <a:rPr lang="ko-KR" altLang="en-US" sz="2000" b="0" dirty="0"/>
              <a:t>에 해당하는 다음과 같은 기능들로 구성되어 있다</a:t>
            </a:r>
            <a:r>
              <a:rPr lang="en-US" altLang="ko-KR" sz="2000" b="0" dirty="0"/>
              <a:t>.</a:t>
            </a:r>
            <a:endParaRPr lang="en-US" sz="2000" b="0" dirty="0"/>
          </a:p>
          <a:p>
            <a:pPr lvl="1"/>
            <a:r>
              <a:rPr lang="en-US" sz="1800" dirty="0" err="1">
                <a:latin typeface="Courier" pitchFamily="2" charset="0"/>
              </a:rPr>
              <a:t>askokcancel</a:t>
            </a:r>
            <a:r>
              <a:rPr lang="en-US" sz="1800" dirty="0">
                <a:latin typeface="Courier" pitchFamily="2" charset="0"/>
              </a:rPr>
              <a:t>(title=None, message=None, **options)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askquestion</a:t>
            </a:r>
            <a:r>
              <a:rPr lang="en-US" sz="1800" dirty="0">
                <a:latin typeface="Courier" pitchFamily="2" charset="0"/>
              </a:rPr>
              <a:t>(title=None, message=None, **options)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askretrycancel</a:t>
            </a:r>
            <a:r>
              <a:rPr lang="en-US" sz="1800" dirty="0">
                <a:latin typeface="Courier" pitchFamily="2" charset="0"/>
              </a:rPr>
              <a:t>(title=None, message=None, **options)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askyesno</a:t>
            </a:r>
            <a:r>
              <a:rPr lang="en-US" sz="1800" dirty="0">
                <a:latin typeface="Courier" pitchFamily="2" charset="0"/>
              </a:rPr>
              <a:t>(title=None, message=None, **options)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askyesnocancel</a:t>
            </a:r>
            <a:r>
              <a:rPr lang="en-US" sz="1800" dirty="0">
                <a:latin typeface="Courier" pitchFamily="2" charset="0"/>
              </a:rPr>
              <a:t>(title=None, message=None, **options).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showerror</a:t>
            </a:r>
            <a:r>
              <a:rPr lang="en-US" sz="1800" dirty="0">
                <a:latin typeface="Courier" pitchFamily="2" charset="0"/>
              </a:rPr>
              <a:t>(title=None, message=None, **options)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showinfo</a:t>
            </a:r>
            <a:r>
              <a:rPr lang="en-US" sz="1800" dirty="0">
                <a:latin typeface="Courier" pitchFamily="2" charset="0"/>
              </a:rPr>
              <a:t>(title=None, message=None, **options)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showwarning</a:t>
            </a:r>
            <a:r>
              <a:rPr lang="en-US" sz="1800" dirty="0">
                <a:latin typeface="Courier" pitchFamily="2" charset="0"/>
              </a:rPr>
              <a:t>(title=None, message=None, **options)</a:t>
            </a:r>
          </a:p>
          <a:p>
            <a:endParaRPr lang="en-US" sz="1400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57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Open File Dialog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5796C-5863-3D45-B25D-1CF7863C6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83" y="2574256"/>
            <a:ext cx="3532149" cy="2453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09D9A-1CF4-3A44-BCBD-0088E3546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4" y="2708920"/>
            <a:ext cx="3603528" cy="1889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AD4FD-FB06-C84B-972D-06A183423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11" y="2418186"/>
            <a:ext cx="4504252" cy="276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Choosing a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05437-A211-D147-8F00-41EA5005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3068961"/>
            <a:ext cx="4229100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ACF4B-3A9E-7F4A-B137-41C088273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73" y="1484784"/>
            <a:ext cx="3429000" cy="532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5C37D-80A6-7E4E-89CF-BD82E9C5B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9" y="2536077"/>
            <a:ext cx="4013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7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User Interfaces </a:t>
            </a:r>
            <a:r>
              <a:rPr lang="en-US" altLang="ko-KR" sz="2800" dirty="0"/>
              <a:t>(cont’d)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 </a:t>
            </a:r>
            <a:r>
              <a:rPr lang="en-US" altLang="ko-KR" dirty="0"/>
              <a:t>CLI(Command Line Interfaces)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Click, Cement, Cliff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 </a:t>
            </a:r>
            <a:r>
              <a:rPr lang="en-US" altLang="ko-KR" dirty="0"/>
              <a:t>GUI(Graphical User Interface)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Tkinter</a:t>
            </a:r>
            <a:r>
              <a:rPr lang="en-US" altLang="ko-KR" dirty="0"/>
              <a:t>, (</a:t>
            </a:r>
            <a:r>
              <a:rPr lang="en-US" altLang="ko-KR" dirty="0" err="1"/>
              <a:t>PyQT</a:t>
            </a:r>
            <a:r>
              <a:rPr lang="en-US" altLang="ko-KR" dirty="0"/>
              <a:t>, </a:t>
            </a:r>
            <a:r>
              <a:rPr lang="en-US" altLang="ko-KR" dirty="0" err="1"/>
              <a:t>PySide</a:t>
            </a:r>
            <a:r>
              <a:rPr lang="en-US" altLang="ko-KR" dirty="0"/>
              <a:t> and Qt for Python), </a:t>
            </a:r>
            <a:r>
              <a:rPr lang="en-US" altLang="ko-KR" dirty="0" err="1"/>
              <a:t>WxPython</a:t>
            </a:r>
            <a:r>
              <a:rPr lang="en-US" altLang="ko-KR" dirty="0"/>
              <a:t>, Python GTX+ 3, </a:t>
            </a:r>
            <a:r>
              <a:rPr lang="en-US" altLang="ko-KR" dirty="0" err="1"/>
              <a:t>Kivy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 </a:t>
            </a:r>
            <a:r>
              <a:rPr lang="en-US" altLang="ko-KR" dirty="0"/>
              <a:t>Web Interface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Flask, Django, Pyramid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472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Introduction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506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Tkinter</a:t>
            </a:r>
            <a:r>
              <a:rPr lang="ko-KR" altLang="en-US" b="0" dirty="0"/>
              <a:t>에는 </a:t>
            </a:r>
            <a:r>
              <a:rPr lang="en-US" altLang="ko-KR" b="0" dirty="0"/>
              <a:t>3 </a:t>
            </a:r>
            <a:r>
              <a:rPr lang="en-US" b="0" dirty="0"/>
              <a:t>layout manager(geometry manager)</a:t>
            </a:r>
            <a:r>
              <a:rPr lang="ko-KR" altLang="en-US" b="0" dirty="0"/>
              <a:t>가 있다</a:t>
            </a:r>
            <a:r>
              <a:rPr lang="en-US" altLang="ko-KR" b="0" dirty="0"/>
              <a:t>: </a:t>
            </a:r>
          </a:p>
          <a:p>
            <a:pPr lvl="1"/>
            <a:r>
              <a:rPr lang="en-US" b="0" dirty="0"/>
              <a:t>pack</a:t>
            </a:r>
          </a:p>
          <a:p>
            <a:pPr lvl="1"/>
            <a:r>
              <a:rPr lang="en-US" b="0" dirty="0"/>
              <a:t>grid</a:t>
            </a:r>
          </a:p>
          <a:p>
            <a:pPr lvl="1"/>
            <a:r>
              <a:rPr lang="en-US" b="0" dirty="0"/>
              <a:t>place</a:t>
            </a:r>
          </a:p>
          <a:p>
            <a:r>
              <a:rPr lang="ko-KR" altLang="en-US" b="0" dirty="0"/>
              <a:t>동일한 마스터 창에서 세 </a:t>
            </a:r>
            <a:r>
              <a:rPr lang="en-US" altLang="ko-KR" b="0" dirty="0"/>
              <a:t>layout manager</a:t>
            </a:r>
            <a:r>
              <a:rPr lang="ko-KR" altLang="en-US" b="0" dirty="0"/>
              <a:t> </a:t>
            </a:r>
            <a:r>
              <a:rPr lang="en-US" altLang="ko-KR" b="0" dirty="0"/>
              <a:t>pack, grid</a:t>
            </a:r>
            <a:r>
              <a:rPr lang="ko-KR" altLang="en-US" b="0" dirty="0"/>
              <a:t> 및 </a:t>
            </a:r>
            <a:r>
              <a:rPr lang="en-US" altLang="ko-KR" b="0" dirty="0"/>
              <a:t>place</a:t>
            </a:r>
            <a:r>
              <a:rPr lang="ko-KR" altLang="en-US" b="0" dirty="0" err="1"/>
              <a:t>를</a:t>
            </a:r>
            <a:r>
              <a:rPr lang="ko-KR" altLang="en-US" b="0" dirty="0"/>
              <a:t> 혼합하여 사용할 수 없다</a:t>
            </a:r>
            <a:r>
              <a:rPr lang="en-US" altLang="ko-KR" b="0" dirty="0"/>
              <a:t>! geometry manager</a:t>
            </a:r>
            <a:r>
              <a:rPr lang="ko-KR" altLang="en-US" b="0" dirty="0"/>
              <a:t>는 아래와 같은 기능을 제공한다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/>
              <a:t>화면에 위젯을 배치</a:t>
            </a:r>
            <a:endParaRPr lang="en-US" altLang="ko-KR" b="0" dirty="0"/>
          </a:p>
          <a:p>
            <a:pPr lvl="1"/>
            <a:r>
              <a:rPr lang="ko-KR" altLang="en-US" b="0" dirty="0"/>
              <a:t>기본 윈도우 시스템에 위젯 등록</a:t>
            </a:r>
            <a:endParaRPr lang="en-US" altLang="ko-KR" b="0" dirty="0"/>
          </a:p>
          <a:p>
            <a:pPr lvl="1"/>
            <a:r>
              <a:rPr lang="ko-KR" altLang="en-US" b="0" dirty="0"/>
              <a:t>화면에 위젯 표시 관리</a:t>
            </a:r>
            <a:endParaRPr lang="en-US" b="0" dirty="0"/>
          </a:p>
          <a:p>
            <a:pPr lvl="1"/>
            <a:endParaRPr lang="en-US" sz="1800" dirty="0">
              <a:latin typeface="Courier" pitchFamily="2" charset="0"/>
            </a:endParaRPr>
          </a:p>
          <a:p>
            <a:endParaRPr lang="en-US" sz="1400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503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Pack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2357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Tk</a:t>
            </a:r>
            <a:r>
              <a:rPr lang="ko-KR" altLang="en-US" sz="2000" b="0" dirty="0"/>
              <a:t>와 </a:t>
            </a:r>
            <a:r>
              <a:rPr lang="en-US" sz="2000" b="0" dirty="0" err="1"/>
              <a:t>Tkinter</a:t>
            </a:r>
            <a:r>
              <a:rPr lang="ko-KR" altLang="en-US" sz="2000" b="0" dirty="0"/>
              <a:t>의 세 </a:t>
            </a:r>
            <a:r>
              <a:rPr lang="en-US" sz="2000" b="0" dirty="0"/>
              <a:t>geometry manager </a:t>
            </a:r>
            <a:r>
              <a:rPr lang="ko-KR" altLang="en-US" sz="2000" b="0" dirty="0"/>
              <a:t>중 </a:t>
            </a:r>
            <a:r>
              <a:rPr lang="en-US" sz="2000" b="0" dirty="0"/>
              <a:t>pack</a:t>
            </a:r>
            <a:r>
              <a:rPr lang="ko-KR" altLang="en-US" sz="2000" b="0" dirty="0"/>
              <a:t>이 가장 사용하기 쉽다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디스플레이 화면에 위젯이 나타나야 할 위치를 정확하게 선언하는 대신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우리는 서로 상대적인 </a:t>
            </a:r>
            <a:r>
              <a:rPr lang="en-US" sz="2000" b="0" dirty="0"/>
              <a:t>pack </a:t>
            </a:r>
            <a:r>
              <a:rPr lang="ko-KR" altLang="en-US" sz="2000" b="0" dirty="0"/>
              <a:t>명령으로 위젯의 위치를 선언할 수 있다</a:t>
            </a:r>
            <a:r>
              <a:rPr lang="en-US" altLang="ko-KR" sz="2000" b="0" dirty="0"/>
              <a:t>. </a:t>
            </a:r>
            <a:r>
              <a:rPr lang="en-US" sz="2000" b="0" dirty="0"/>
              <a:t>pack </a:t>
            </a:r>
            <a:r>
              <a:rPr lang="ko-KR" altLang="en-US" sz="2000" b="0" dirty="0"/>
              <a:t>명령은 세부 사항을 처리합니다</a:t>
            </a:r>
            <a:r>
              <a:rPr lang="en-US" altLang="ko-KR" sz="2000" b="0" dirty="0"/>
              <a:t>. </a:t>
            </a:r>
            <a:r>
              <a:rPr lang="en-US" sz="2000" b="0" dirty="0"/>
              <a:t>pack </a:t>
            </a:r>
            <a:r>
              <a:rPr lang="ko-KR" altLang="en-US" sz="2000" b="0" dirty="0"/>
              <a:t>명령어를 사용하는 것이 더 쉽지만</a:t>
            </a:r>
            <a:r>
              <a:rPr lang="en-US" altLang="ko-KR" sz="2000" b="0" dirty="0"/>
              <a:t>, </a:t>
            </a:r>
            <a:r>
              <a:rPr lang="en-US" sz="2000" b="0" dirty="0"/>
              <a:t>pack layout manager</a:t>
            </a:r>
            <a:r>
              <a:rPr lang="ko-KR" altLang="en-US" sz="2000" b="0" dirty="0"/>
              <a:t>는 </a:t>
            </a:r>
            <a:r>
              <a:rPr lang="en-US" sz="2000" b="0" dirty="0"/>
              <a:t>grid</a:t>
            </a:r>
            <a:r>
              <a:rPr lang="ko-KR" altLang="en-US" sz="2000" b="0" dirty="0"/>
              <a:t>와 </a:t>
            </a:r>
            <a:r>
              <a:rPr lang="en-US" sz="2000" b="0" dirty="0"/>
              <a:t>place </a:t>
            </a:r>
            <a:r>
              <a:rPr lang="ko-KR" altLang="en-US" sz="2000" b="0" dirty="0"/>
              <a:t>관리자에 비해 기능이 제한된다</a:t>
            </a:r>
            <a:r>
              <a:rPr lang="en-US" altLang="ko-KR" sz="2000" b="0" dirty="0"/>
              <a:t>.</a:t>
            </a:r>
            <a:endParaRPr lang="en-US" sz="1600" dirty="0">
              <a:latin typeface="Courier" pitchFamily="2" charset="0"/>
            </a:endParaRPr>
          </a:p>
          <a:p>
            <a:endParaRPr lang="en-US" sz="1200" b="0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F74F-F6BF-A145-9F48-2336251C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10" y="3861048"/>
            <a:ext cx="3035300" cy="261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0A7BC-4428-5140-A425-90282563D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36" y="4149080"/>
            <a:ext cx="3721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04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Pack – </a:t>
            </a:r>
            <a:r>
              <a:rPr lang="en-US" sz="2000" dirty="0"/>
              <a:t>fill option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701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위젯을 상위 위젯만큼 넓히려면 </a:t>
            </a:r>
            <a:r>
              <a:rPr lang="en-US" sz="2000" dirty="0">
                <a:latin typeface="Courier" pitchFamily="2" charset="0"/>
              </a:rPr>
              <a:t>fill=X</a:t>
            </a:r>
            <a:r>
              <a:rPr lang="en-US" sz="2000" b="0" dirty="0"/>
              <a:t> </a:t>
            </a:r>
            <a:r>
              <a:rPr lang="ko-KR" altLang="en-US" sz="2000" b="0" dirty="0"/>
              <a:t>옵션을 사용해야 한다</a:t>
            </a:r>
            <a:r>
              <a:rPr lang="en-US" altLang="ko-KR" sz="2000" b="0" dirty="0"/>
              <a:t>.</a:t>
            </a:r>
            <a:endParaRPr lang="en-US" sz="1400" dirty="0">
              <a:latin typeface="Courier" pitchFamily="2" charset="0"/>
            </a:endParaRPr>
          </a:p>
          <a:p>
            <a:endParaRPr lang="en-US" sz="1100" b="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79DA6-3CAF-9743-8532-2BAC36120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35" y="2970299"/>
            <a:ext cx="3492500" cy="276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C2A302-BFDC-7A46-B243-EEFE81696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87" y="3344914"/>
            <a:ext cx="3886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73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Pack – </a:t>
            </a:r>
            <a:r>
              <a:rPr lang="en-US" sz="2000" dirty="0"/>
              <a:t>Padding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1061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Courier" pitchFamily="2" charset="0"/>
              </a:rPr>
              <a:t>pack()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관리자는 </a:t>
            </a:r>
            <a:r>
              <a:rPr lang="en-US" altLang="ko-KR" sz="2000" b="0" dirty="0"/>
              <a:t>4</a:t>
            </a:r>
            <a:r>
              <a:rPr lang="ko-KR" altLang="en-US" sz="2000" b="0" dirty="0"/>
              <a:t>종류의 패딩 옵션</a:t>
            </a:r>
            <a:r>
              <a:rPr lang="en-US" altLang="ko-KR" sz="2000" b="0" dirty="0"/>
              <a:t>(</a:t>
            </a:r>
            <a:r>
              <a:rPr lang="ko-KR" altLang="en-US" sz="2000" b="0" dirty="0"/>
              <a:t>내부 및 외부 패딩과 </a:t>
            </a:r>
            <a:r>
              <a:rPr lang="en-US" altLang="ko-KR" sz="2000" b="0" dirty="0"/>
              <a:t>x </a:t>
            </a:r>
            <a:r>
              <a:rPr lang="ko-KR" altLang="en-US" sz="2000" b="0" dirty="0"/>
              <a:t>및 </a:t>
            </a:r>
            <a:r>
              <a:rPr lang="en-US" altLang="ko-KR" sz="2000" b="0" dirty="0"/>
              <a:t>y </a:t>
            </a:r>
            <a:r>
              <a:rPr lang="ko-KR" altLang="en-US" sz="2000" b="0" dirty="0"/>
              <a:t>방향 패딩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을 제공한다</a:t>
            </a:r>
            <a:r>
              <a:rPr lang="en-US" altLang="ko-KR" sz="2000" b="0" dirty="0"/>
              <a:t>:</a:t>
            </a:r>
            <a:r>
              <a:rPr lang="ko-KR" altLang="en-US" sz="2000" b="0" dirty="0"/>
              <a:t> </a:t>
            </a:r>
            <a:r>
              <a:rPr lang="en-US" altLang="ko-KR" sz="2000" b="0" dirty="0" err="1"/>
              <a:t>padx</a:t>
            </a:r>
            <a:r>
              <a:rPr lang="en-US" altLang="ko-KR" sz="2000" b="0" dirty="0"/>
              <a:t>, </a:t>
            </a:r>
            <a:r>
              <a:rPr lang="en-US" altLang="ko-KR" sz="2000" b="0" dirty="0" err="1"/>
              <a:t>pady</a:t>
            </a:r>
            <a:r>
              <a:rPr lang="en-US" altLang="ko-KR" sz="2000" b="0" dirty="0"/>
              <a:t>, </a:t>
            </a:r>
            <a:r>
              <a:rPr lang="en-US" altLang="ko-KR" sz="2000" b="0" dirty="0" err="1"/>
              <a:t>ipadx</a:t>
            </a:r>
            <a:r>
              <a:rPr lang="en-US" altLang="ko-KR" sz="2000" b="0" dirty="0"/>
              <a:t>, </a:t>
            </a:r>
            <a:r>
              <a:rPr lang="en-US" altLang="ko-KR" sz="2000" b="0" dirty="0" err="1"/>
              <a:t>ipady</a:t>
            </a:r>
            <a:endParaRPr lang="en-US" sz="2000" dirty="0">
              <a:latin typeface="Courier" pitchFamily="2" charset="0"/>
            </a:endParaRPr>
          </a:p>
          <a:p>
            <a:endParaRPr lang="en-US" sz="1200" b="0" dirty="0"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A91F7-2683-5743-99D1-5B6D1AB55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79" y="2461260"/>
            <a:ext cx="3225800" cy="261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F7D32-3E02-694B-8D7B-AB9CD71CB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9" y="2943646"/>
            <a:ext cx="3873500" cy="138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5B93B5-C719-104E-B05D-A49CFB414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79" y="4365104"/>
            <a:ext cx="3149600" cy="287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6206CE-EE44-8C4E-8398-32BB4747A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9" y="4941168"/>
            <a:ext cx="39751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7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Pack – </a:t>
            </a:r>
            <a:r>
              <a:rPr lang="en-US" sz="2000" dirty="0"/>
              <a:t>Placing widgets side by side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669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세 </a:t>
            </a:r>
            <a:r>
              <a:rPr lang="en-US" altLang="ko-KR" sz="2000" b="0" dirty="0"/>
              <a:t>label</a:t>
            </a:r>
            <a:r>
              <a:rPr lang="ko-KR" altLang="en-US" sz="2000" b="0" dirty="0"/>
              <a:t>을 나란히 놓고 텍스트를 약간 작게 한다</a:t>
            </a:r>
            <a:r>
              <a:rPr lang="en-US" altLang="ko-KR" sz="2000" b="0" dirty="0"/>
              <a:t>.</a:t>
            </a:r>
            <a:endParaRPr lang="en-US" sz="1800" dirty="0">
              <a:latin typeface="Courier" pitchFamily="2" charset="0"/>
            </a:endParaRPr>
          </a:p>
          <a:p>
            <a:endParaRPr lang="en-US" sz="1100" b="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DAA88-A668-FF47-99F7-CB3880A46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43" y="2865686"/>
            <a:ext cx="3073400" cy="256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FE6B05-5310-5747-ABDD-403D16104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88" y="3380036"/>
            <a:ext cx="38735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21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Place Geometry Manager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1421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dirty="0"/>
              <a:t>Place geometry manager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사용하면 창의 위치와 크기를 절대 조건 또는 다른 창에 대한 상대적으로 명시적으로 설정할 수 있다</a:t>
            </a:r>
            <a:r>
              <a:rPr lang="en-US" altLang="ko-KR" sz="2000" b="0" dirty="0"/>
              <a:t>. place </a:t>
            </a:r>
            <a:r>
              <a:rPr lang="ko-KR" altLang="en-US" sz="2000" b="0" dirty="0"/>
              <a:t>관리자는 </a:t>
            </a:r>
            <a:r>
              <a:rPr lang="en-US" altLang="ko-KR" sz="2000" dirty="0">
                <a:latin typeface="Courier" pitchFamily="2" charset="0"/>
              </a:rPr>
              <a:t>place</a:t>
            </a:r>
            <a:r>
              <a:rPr lang="en-US" altLang="ko-KR" sz="2000" b="0" dirty="0"/>
              <a:t> </a:t>
            </a:r>
            <a:r>
              <a:rPr lang="ko-KR" altLang="en-US" sz="2000" b="0" dirty="0" err="1"/>
              <a:t>메소드을</a:t>
            </a:r>
            <a:r>
              <a:rPr lang="ko-KR" altLang="en-US" sz="2000" b="0" dirty="0"/>
              <a:t> 통해 접근할 수 있으며 모든 표준 위젯에 적용할 수 있다</a:t>
            </a:r>
            <a:r>
              <a:rPr lang="en-US" altLang="ko-KR" sz="2000" b="0" dirty="0"/>
              <a:t>.</a:t>
            </a:r>
            <a:endParaRPr lang="en-US" sz="1100" b="0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26006-8C68-064B-8648-DBB0F86FA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43" y="3035073"/>
            <a:ext cx="3581400" cy="431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1D95BA-D588-BA44-82DD-A37A1B34B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19" y="3554225"/>
            <a:ext cx="4191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17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Grid Manager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19255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Grid geometry manager</a:t>
            </a:r>
            <a:r>
              <a:rPr lang="ko-KR" altLang="en-US" sz="2000" b="0" dirty="0"/>
              <a:t>는 위젯을 여러 행과 열로 구성된 </a:t>
            </a:r>
            <a:r>
              <a:rPr lang="en-US" altLang="ko-KR" sz="2000" b="0" dirty="0"/>
              <a:t>2</a:t>
            </a:r>
            <a:r>
              <a:rPr lang="ko-KR" altLang="en-US" sz="2000" b="0" dirty="0"/>
              <a:t>차원 테이블에 배치한다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위젯의 위치를 행 및 열 번호로 </a:t>
            </a:r>
            <a:r>
              <a:rPr lang="ko-KR" altLang="en-US" sz="2000" b="0" dirty="0" err="1"/>
              <a:t>정의다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열 번호가 같고 행 번호가 다른 위젯은 서로 위 또는 아래에 위치한다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따라서 행 번호는 같지만 열 번호가 다른 위젯은 동일한 </a:t>
            </a:r>
            <a:r>
              <a:rPr lang="en-US" altLang="ko-KR" sz="2000" b="0" dirty="0"/>
              <a:t>"</a:t>
            </a:r>
            <a:r>
              <a:rPr lang="ko-KR" altLang="en-US" sz="2000" b="0" dirty="0"/>
              <a:t>행</a:t>
            </a:r>
            <a:r>
              <a:rPr lang="en-US" altLang="ko-KR" sz="2000" b="0" dirty="0"/>
              <a:t>"</a:t>
            </a:r>
            <a:r>
              <a:rPr lang="ko-KR" altLang="en-US" sz="2000" b="0" dirty="0"/>
              <a:t>에 있고 왼쪽 또는 오른쪽과 같이 서로 옆에 위치한다</a:t>
            </a:r>
            <a:r>
              <a:rPr lang="en-US" altLang="ko-KR" sz="2000" b="0" dirty="0"/>
              <a:t>.</a:t>
            </a:r>
            <a:endParaRPr lang="en-US" sz="1050" b="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3D39A-2D5E-9D44-A51E-C4641A84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43" y="3840742"/>
            <a:ext cx="4176515" cy="3623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F28A9-1FA4-CB40-8B17-D0D3B50D1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95" y="4581128"/>
            <a:ext cx="4279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810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Introduction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2357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GUI</a:t>
            </a:r>
            <a:r>
              <a:rPr lang="ko-KR" altLang="en-US" sz="2000" b="0" dirty="0"/>
              <a:t>의 메뉴는 선택 사항을 나타내는 텍스트와 심볼의 조합으로 </a:t>
            </a:r>
            <a:r>
              <a:rPr lang="ko-KR" altLang="en-US" sz="2000" b="0" dirty="0" err="1"/>
              <a:t>디스플레이된다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기호 또는 텍스트 중 하나를 마우스로 선택할 수 있다</a:t>
            </a:r>
            <a:r>
              <a:rPr lang="en-US" altLang="ko-KR" sz="2000" b="0" dirty="0"/>
              <a:t>.</a:t>
            </a:r>
            <a:r>
              <a:rPr lang="ko-KR" altLang="en-US" sz="2000" b="0" dirty="0"/>
              <a:t>이렇게 하여 예를 들어 파일을 열거나 저장하거나 응용 프로그램을 종료하거나 종료할 수 있다</a:t>
            </a:r>
            <a:r>
              <a:rPr lang="en-US" altLang="ko-KR" sz="2000" b="0" dirty="0"/>
              <a:t>.</a:t>
            </a:r>
          </a:p>
          <a:p>
            <a:r>
              <a:rPr lang="ko-KR" altLang="en-US" sz="2000" b="0" dirty="0" err="1"/>
              <a:t>상황별</a:t>
            </a:r>
            <a:r>
              <a:rPr lang="ko-KR" altLang="en-US" sz="2000" b="0" dirty="0"/>
              <a:t> 메뉴는 사용자가 위치한 현재 상황에 따라 사용자에게 제공되는 선택사항이 변화되는 메뉴이다</a:t>
            </a:r>
            <a:r>
              <a:rPr lang="en-US" altLang="ko-KR" sz="2000" b="0" dirty="0"/>
              <a:t>.</a:t>
            </a:r>
            <a:endParaRPr lang="en-US" sz="1050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893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Simple Menu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203FA-5668-D64F-A018-0C2FFBD5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07" y="2348880"/>
            <a:ext cx="2759956" cy="3121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051237-7984-E842-9B24-DF69BF2CD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1" y="2158380"/>
            <a:ext cx="3479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973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Binds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Introduction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341012" y="1791518"/>
            <a:ext cx="11449272" cy="2357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Tkinter</a:t>
            </a:r>
            <a:r>
              <a:rPr lang="en-US" sz="2000" b="0" dirty="0"/>
              <a:t> </a:t>
            </a:r>
            <a:r>
              <a:rPr lang="ko-KR" altLang="en-US" sz="2000" b="0" dirty="0"/>
              <a:t>애플리케이션은 </a:t>
            </a:r>
            <a:r>
              <a:rPr lang="en-US" sz="2000" b="0" dirty="0" err="1"/>
              <a:t>mainloop</a:t>
            </a:r>
            <a:r>
              <a:rPr lang="en-US" sz="2000" b="0" dirty="0"/>
              <a:t> method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통해 입력되는 이벤트 루프 내에서 대부분의 시간을 보낸다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사용자에 의한 키 누르기 또는 마우스 조작인 이벤트가 일어나기를 기다리고 있는 것이다</a:t>
            </a:r>
            <a:r>
              <a:rPr lang="en-US" altLang="ko-KR" sz="2000" b="0" dirty="0"/>
              <a:t>. </a:t>
            </a:r>
          </a:p>
          <a:p>
            <a:r>
              <a:rPr lang="en-US" sz="2000" b="0" dirty="0" err="1"/>
              <a:t>Tkinter</a:t>
            </a:r>
            <a:r>
              <a:rPr lang="ko-KR" altLang="en-US" sz="2000" b="0" dirty="0"/>
              <a:t>는 위젯에 대해 </a:t>
            </a:r>
            <a:r>
              <a:rPr lang="en-US" sz="2000" b="0" dirty="0"/>
              <a:t>Python </a:t>
            </a:r>
            <a:r>
              <a:rPr lang="ko-KR" altLang="en-US" sz="2000" b="0" dirty="0"/>
              <a:t>함수와 </a:t>
            </a:r>
            <a:r>
              <a:rPr lang="en-US" sz="2000" b="0" dirty="0" err="1"/>
              <a:t>mathod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이벤트에 바인딩함으로써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프로그래머가 이벤트를 처리할 수 있는 메커니즘을 제공한다</a:t>
            </a:r>
            <a:r>
              <a:rPr lang="en-US" altLang="ko-KR" sz="2000" b="0" dirty="0"/>
              <a:t>.</a:t>
            </a:r>
            <a:endParaRPr lang="en-US" sz="1050" b="0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5FD9E-5E2A-264E-A5AF-2CD260C3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47" y="4434801"/>
            <a:ext cx="2908300" cy="21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CB541-A269-0441-94B6-1D77D992D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39" y="4527823"/>
            <a:ext cx="3263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9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IV – 11</a:t>
            </a:r>
            <a:r>
              <a:rPr kumimoji="1"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</a:t>
            </a:r>
            <a:b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sz="3200" dirty="0">
                <a:effectLst/>
              </a:rPr>
            </a:br>
            <a:r>
              <a:rPr kumimoji="1" lang="en-US" altLang="en-US" dirty="0" err="1"/>
              <a:t>Tkinter</a:t>
            </a:r>
            <a:r>
              <a:rPr kumimoji="1" lang="en-US" altLang="en-US" dirty="0"/>
              <a:t> – the Python interface for </a:t>
            </a:r>
            <a:r>
              <a:rPr kumimoji="1" lang="en-US" altLang="en-US" dirty="0" err="1"/>
              <a:t>Tk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55812-7207-CA47-9D0E-C432E2769C37}"/>
              </a:ext>
            </a:extLst>
          </p:cNvPr>
          <p:cNvSpPr txBox="1"/>
          <p:nvPr/>
        </p:nvSpPr>
        <p:spPr>
          <a:xfrm>
            <a:off x="6138638" y="6237312"/>
            <a:ext cx="5701799" cy="43204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(Source: https://https://python-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course.eu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tkinter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/) </a:t>
            </a:r>
          </a:p>
        </p:txBody>
      </p:sp>
    </p:spTree>
    <p:extLst>
      <p:ext uri="{BB962C8B-B14F-4D97-AF65-F5344CB8AC3E}">
        <p14:creationId xmlns:p14="http://schemas.microsoft.com/office/powerpoint/2010/main" val="136654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Binds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1695E-9F28-A44B-963E-1167C13D3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0" y="2276872"/>
            <a:ext cx="6934200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51C4D-7163-2E48-8AD6-E181D62B9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71" y="4797152"/>
            <a:ext cx="6629400" cy="66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DEFF73-BE7D-6543-B1AE-76CAE6A67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05" y="1499860"/>
            <a:ext cx="42672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56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C8A-023C-324B-A5AB-844547E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Binds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D88BA-58DE-C34A-B0BC-38D06E0C14D0}"/>
              </a:ext>
            </a:extLst>
          </p:cNvPr>
          <p:cNvSpPr txBox="1">
            <a:spLocks/>
          </p:cNvSpPr>
          <p:nvPr/>
        </p:nvSpPr>
        <p:spPr>
          <a:xfrm>
            <a:off x="315533" y="2079551"/>
            <a:ext cx="11449272" cy="98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B34B-995B-154F-B016-2970B0E0D4EC}"/>
              </a:ext>
            </a:extLst>
          </p:cNvPr>
          <p:cNvSpPr txBox="1"/>
          <p:nvPr/>
        </p:nvSpPr>
        <p:spPr>
          <a:xfrm>
            <a:off x="3265714" y="24329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DC88C9-8146-3244-BDB4-B9A167062F44}"/>
              </a:ext>
            </a:extLst>
          </p:cNvPr>
          <p:cNvSpPr txBox="1">
            <a:spLocks/>
          </p:cNvSpPr>
          <p:nvPr/>
        </p:nvSpPr>
        <p:spPr>
          <a:xfrm>
            <a:off x="315533" y="10527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Events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26119A-42F4-2E4E-822F-7BCB9BD52D62}"/>
              </a:ext>
            </a:extLst>
          </p:cNvPr>
          <p:cNvSpPr txBox="1">
            <a:spLocks/>
          </p:cNvSpPr>
          <p:nvPr/>
        </p:nvSpPr>
        <p:spPr>
          <a:xfrm>
            <a:off x="666031" y="3789040"/>
            <a:ext cx="3493371" cy="295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</a:t>
            </a:r>
            <a:r>
              <a:rPr lang="en-US" sz="1600" b="0" dirty="0" err="1">
                <a:latin typeface="Courier" pitchFamily="2" charset="0"/>
              </a:rPr>
              <a:t>Botton</a:t>
            </a:r>
            <a:r>
              <a:rPr lang="en-US" sz="1600" b="0" dirty="0">
                <a:latin typeface="Courier" pitchFamily="2" charset="0"/>
              </a:rPr>
              <a:t>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&lt;Motion&gt;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</a:t>
            </a:r>
            <a:r>
              <a:rPr lang="en-US" sz="1600" b="0" dirty="0" err="1">
                <a:latin typeface="Courier" pitchFamily="2" charset="0"/>
              </a:rPr>
              <a:t>BottonRelease</a:t>
            </a:r>
            <a:r>
              <a:rPr lang="en-US" sz="1600" b="0" dirty="0">
                <a:latin typeface="Courier" pitchFamily="2" charset="0"/>
              </a:rPr>
              <a:t>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&lt;Double-Button&gt;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&lt;Enter&gt;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&lt;Leave&gt;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</a:t>
            </a:r>
            <a:r>
              <a:rPr lang="en-US" sz="1600" b="0" dirty="0" err="1">
                <a:latin typeface="Courier" pitchFamily="2" charset="0"/>
              </a:rPr>
              <a:t>FocusIn</a:t>
            </a:r>
            <a:r>
              <a:rPr lang="en-US" sz="1600" b="0" dirty="0">
                <a:latin typeface="Courier" pitchFamily="2" charset="0"/>
              </a:rPr>
              <a:t>&gt;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955702-2DBE-3B40-AC1A-CAB4885DE8CE}"/>
              </a:ext>
            </a:extLst>
          </p:cNvPr>
          <p:cNvSpPr txBox="1">
            <a:spLocks/>
          </p:cNvSpPr>
          <p:nvPr/>
        </p:nvSpPr>
        <p:spPr>
          <a:xfrm>
            <a:off x="3978399" y="3789040"/>
            <a:ext cx="3493371" cy="2573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</a:t>
            </a:r>
            <a:r>
              <a:rPr lang="en-US" sz="1600" b="0" dirty="0" err="1">
                <a:latin typeface="Courier" pitchFamily="2" charset="0"/>
              </a:rPr>
              <a:t>FocusOut</a:t>
            </a:r>
            <a:r>
              <a:rPr lang="en-US" sz="1600" b="0" dirty="0">
                <a:latin typeface="Courier" pitchFamily="2" charset="0"/>
              </a:rPr>
              <a:t>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&lt;Return&gt;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&lt;Key&gt;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a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&lt;Shift-Up&gt;</a:t>
            </a:r>
          </a:p>
          <a:p>
            <a:pPr>
              <a:buFont typeface="Wingdings" pitchFamily="2" charset="2"/>
              <a:buChar char="Ø"/>
            </a:pPr>
            <a:r>
              <a:rPr lang="en-US" sz="1600" b="0" dirty="0">
                <a:latin typeface="Courier" pitchFamily="2" charset="0"/>
              </a:rPr>
              <a:t>&lt;Configure&gt;</a:t>
            </a:r>
          </a:p>
          <a:p>
            <a:pPr>
              <a:buFont typeface="Wingdings" pitchFamily="2" charset="2"/>
              <a:buChar char="Ø"/>
            </a:pPr>
            <a:endParaRPr lang="en-US" sz="900" b="0" dirty="0">
              <a:latin typeface="Courier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573BE6A-0A17-FE4E-88E5-01366B2E01C3}"/>
              </a:ext>
            </a:extLst>
          </p:cNvPr>
          <p:cNvSpPr txBox="1">
            <a:spLocks/>
          </p:cNvSpPr>
          <p:nvPr/>
        </p:nvSpPr>
        <p:spPr>
          <a:xfrm>
            <a:off x="298596" y="1782801"/>
            <a:ext cx="11449272" cy="200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Tkinter</a:t>
            </a:r>
            <a:r>
              <a:rPr lang="ko-KR" altLang="en-US" sz="2000" b="0" dirty="0"/>
              <a:t>는 사용자가 </a:t>
            </a:r>
            <a:r>
              <a:rPr lang="ko-KR" altLang="en-US" sz="2000" b="0" dirty="0" err="1"/>
              <a:t>핸들러에</a:t>
            </a:r>
            <a:r>
              <a:rPr lang="ko-KR" altLang="en-US" sz="2000" b="0" dirty="0"/>
              <a:t> 바인딩할 특정 이벤트와 일반 이벤트를 정의할 수 있도록 이벤트 시퀀스를 사용한다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이것은 </a:t>
            </a:r>
            <a:r>
              <a:rPr lang="en-US" sz="2000" b="0" dirty="0"/>
              <a:t>bind </a:t>
            </a:r>
            <a:r>
              <a:rPr lang="ko-KR" altLang="en-US" sz="2000" b="0" dirty="0"/>
              <a:t>메서드의 첫 번째 인수 </a:t>
            </a:r>
            <a:r>
              <a:rPr lang="en-US" altLang="ko-KR" sz="2000" b="0" dirty="0"/>
              <a:t>"</a:t>
            </a:r>
            <a:r>
              <a:rPr lang="en-US" sz="2000" b="0" dirty="0"/>
              <a:t>event"</a:t>
            </a:r>
            <a:r>
              <a:rPr lang="ko-KR" altLang="en-US" sz="2000" b="0" dirty="0"/>
              <a:t>이며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이벤트 시퀀스는 다음 구문을 사용하여 문자열로 제공된다</a:t>
            </a:r>
            <a:r>
              <a:rPr lang="en-US" altLang="ko-KR" sz="2000" b="0" dirty="0"/>
              <a:t>.</a:t>
            </a:r>
          </a:p>
          <a:p>
            <a:pPr marL="0" indent="0">
              <a:buNone/>
            </a:pPr>
            <a:r>
              <a:rPr lang="en-US" altLang="ko-KR" sz="2000" b="0" dirty="0"/>
              <a:t>	</a:t>
            </a:r>
            <a:r>
              <a:rPr lang="en-US" altLang="ko-KR" sz="2000" dirty="0">
                <a:latin typeface="Courier" pitchFamily="2" charset="0"/>
              </a:rPr>
              <a:t>&lt;</a:t>
            </a:r>
            <a:r>
              <a:rPr lang="en-US" sz="2000" dirty="0">
                <a:latin typeface="Courier" pitchFamily="2" charset="0"/>
              </a:rPr>
              <a:t>modifier-type-filename&gt;</a:t>
            </a:r>
            <a:endParaRPr lang="en-US" altLang="ko-KR" sz="2000" dirty="0">
              <a:latin typeface="Courier" pitchFamily="2" charset="0"/>
            </a:endParaRPr>
          </a:p>
          <a:p>
            <a:endParaRPr lang="en-US" sz="1050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68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564904"/>
            <a:ext cx="10660616" cy="1944216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IV – 11</a:t>
            </a:r>
            <a:r>
              <a:rPr kumimoji="1"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</a:t>
            </a:r>
            <a:b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kumimoji="1" lang="en-US" altLang="ko-KR" sz="1200" dirty="0"/>
            </a:br>
            <a:r>
              <a:rPr kumimoji="1" lang="en-US" altLang="ko-KR" dirty="0"/>
              <a:t>Web Programming with Flask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406A8-1295-8F49-A4EA-E34802F7DDFF}"/>
              </a:ext>
            </a:extLst>
          </p:cNvPr>
          <p:cNvSpPr txBox="1"/>
          <p:nvPr/>
        </p:nvSpPr>
        <p:spPr>
          <a:xfrm>
            <a:off x="2400300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EDB5C-8C5B-BD4D-BE46-B55C1A6912B3}"/>
              </a:ext>
            </a:extLst>
          </p:cNvPr>
          <p:cNvSpPr txBox="1"/>
          <p:nvPr/>
        </p:nvSpPr>
        <p:spPr>
          <a:xfrm>
            <a:off x="1457325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6761F-8FF7-DE4A-9456-50C00F0DAFDD}"/>
              </a:ext>
            </a:extLst>
          </p:cNvPr>
          <p:cNvSpPr txBox="1"/>
          <p:nvPr/>
        </p:nvSpPr>
        <p:spPr>
          <a:xfrm>
            <a:off x="5431726" y="6237312"/>
            <a:ext cx="6408712" cy="43204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(Source: 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www.tutorialspoint.com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/flask/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index.htm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69758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6E7CD4-EA70-2841-9D47-2A41DE905E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4063" y="764704"/>
            <a:ext cx="4536504" cy="554461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sz="2400" dirty="0"/>
              <a:t>개요</a:t>
            </a:r>
            <a:endParaRPr lang="en-US" altLang="ko-KR" sz="2400" dirty="0"/>
          </a:p>
          <a:p>
            <a:r>
              <a:rPr lang="ko-KR" altLang="en-US" sz="2400" dirty="0"/>
              <a:t>환경</a:t>
            </a:r>
            <a:endParaRPr lang="en-US" altLang="ko-KR" sz="2400" dirty="0"/>
          </a:p>
          <a:p>
            <a:r>
              <a:rPr lang="en-US" altLang="ko-KR" sz="2400" dirty="0"/>
              <a:t>Application</a:t>
            </a:r>
          </a:p>
          <a:p>
            <a:r>
              <a:rPr lang="en-US" altLang="ko-KR" sz="2400" dirty="0"/>
              <a:t>Routing</a:t>
            </a:r>
          </a:p>
          <a:p>
            <a:r>
              <a:rPr lang="en-US" altLang="ko-KR" sz="2400" dirty="0"/>
              <a:t>Variable Rules</a:t>
            </a:r>
          </a:p>
          <a:p>
            <a:r>
              <a:rPr lang="en-US" altLang="ko-KR" sz="2400" dirty="0"/>
              <a:t>URL Building</a:t>
            </a:r>
          </a:p>
          <a:p>
            <a:r>
              <a:rPr lang="en-US" altLang="ko-KR" sz="2400" dirty="0"/>
              <a:t>HTTP Methods</a:t>
            </a:r>
          </a:p>
          <a:p>
            <a:r>
              <a:rPr lang="en-US" altLang="ko-KR" sz="2400" dirty="0"/>
              <a:t>Templates</a:t>
            </a:r>
          </a:p>
          <a:p>
            <a:r>
              <a:rPr lang="en-US" altLang="ko-KR" sz="2400" dirty="0"/>
              <a:t>Static Files</a:t>
            </a:r>
          </a:p>
          <a:p>
            <a:r>
              <a:rPr lang="en-US" altLang="ko-KR" sz="2400" dirty="0"/>
              <a:t>Request Object</a:t>
            </a:r>
          </a:p>
          <a:p>
            <a:r>
              <a:rPr lang="en-US" altLang="ko-KR" sz="2400" dirty="0"/>
              <a:t>Sending Form Data to Template</a:t>
            </a:r>
          </a:p>
          <a:p>
            <a:endParaRPr lang="en-US" sz="24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F9E24E-52F0-0A4C-A9D6-B11A8C6A287C}"/>
              </a:ext>
            </a:extLst>
          </p:cNvPr>
          <p:cNvSpPr txBox="1">
            <a:spLocks/>
          </p:cNvSpPr>
          <p:nvPr/>
        </p:nvSpPr>
        <p:spPr>
          <a:xfrm>
            <a:off x="6498679" y="764704"/>
            <a:ext cx="4302336" cy="5544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571500" indent="-5715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33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Cookies</a:t>
            </a:r>
          </a:p>
          <a:p>
            <a:r>
              <a:rPr lang="en-US" altLang="ko-KR" sz="2400" dirty="0"/>
              <a:t>Sessions</a:t>
            </a:r>
          </a:p>
          <a:p>
            <a:r>
              <a:rPr lang="en-US" altLang="ko-KR" sz="2400" dirty="0"/>
              <a:t>Redirect &amp; Errors</a:t>
            </a:r>
          </a:p>
          <a:p>
            <a:r>
              <a:rPr lang="en-US" altLang="ko-KR" sz="2400" dirty="0"/>
              <a:t>Message Flashing</a:t>
            </a:r>
          </a:p>
          <a:p>
            <a:r>
              <a:rPr lang="en-US" altLang="ko-KR" sz="2400" dirty="0"/>
              <a:t>File Uploading</a:t>
            </a:r>
          </a:p>
          <a:p>
            <a:r>
              <a:rPr lang="en-US" altLang="ko-KR" sz="2400" dirty="0"/>
              <a:t>Extensions</a:t>
            </a:r>
          </a:p>
          <a:p>
            <a:r>
              <a:rPr lang="en-US" altLang="ko-KR" sz="2400" dirty="0"/>
              <a:t>WTF</a:t>
            </a:r>
          </a:p>
          <a:p>
            <a:r>
              <a:rPr lang="en-US" altLang="ko-KR" sz="2400" dirty="0"/>
              <a:t>SQLite</a:t>
            </a:r>
          </a:p>
          <a:p>
            <a:r>
              <a:rPr lang="en-US" altLang="ko-KR" sz="2400" dirty="0" err="1"/>
              <a:t>SQLAlchemy</a:t>
            </a:r>
            <a:endParaRPr lang="en-US" altLang="ko-KR" sz="2400" dirty="0"/>
          </a:p>
          <a:p>
            <a:r>
              <a:rPr lang="en-US" altLang="ko-KR" sz="2400" dirty="0"/>
              <a:t>Deployment</a:t>
            </a:r>
          </a:p>
          <a:p>
            <a:r>
              <a:rPr lang="en-US" altLang="ko-KR" sz="2400" dirty="0" err="1"/>
              <a:t>FastCGI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6328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2399-170D-EC4A-B615-26CAF5F8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A3988-F8AF-424E-B76B-E7727026F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Framework?</a:t>
            </a:r>
          </a:p>
          <a:p>
            <a:pPr marL="457200" lvl="1" indent="0">
              <a:buNone/>
            </a:pPr>
            <a:r>
              <a:rPr lang="ko-KR" altLang="en-US" b="0" dirty="0"/>
              <a:t>웹 애플리케이션 개발자가 프로토콜</a:t>
            </a:r>
            <a:r>
              <a:rPr lang="en-US" altLang="ko-KR" b="0" dirty="0"/>
              <a:t>, </a:t>
            </a:r>
            <a:r>
              <a:rPr lang="ko-KR" altLang="en-US" b="0" dirty="0"/>
              <a:t>스레드 관리 등과 같은 하위 수준의 세부 사항에 대해 신경 쓰지 않고도 애플리케이션을 작성할 수 있도록 지원하는 라이브러리 및 모듈 모음</a:t>
            </a:r>
            <a:endParaRPr lang="en-US" altLang="ko-KR" b="0" dirty="0"/>
          </a:p>
          <a:p>
            <a:r>
              <a:rPr lang="en-US" dirty="0"/>
              <a:t>Flask?</a:t>
            </a:r>
          </a:p>
          <a:p>
            <a:pPr lvl="1"/>
            <a:r>
              <a:rPr lang="ko-KR" altLang="en-US" b="0" dirty="0" err="1"/>
              <a:t>파이썬으로</a:t>
            </a:r>
            <a:r>
              <a:rPr lang="ko-KR" altLang="en-US" b="0" dirty="0"/>
              <a:t> 작성된 웹 애플리케이션 프레임워크</a:t>
            </a:r>
            <a:r>
              <a:rPr lang="en-US" altLang="ko-KR" b="0" dirty="0"/>
              <a:t>. 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lvl="1"/>
            <a:r>
              <a:rPr lang="en-US" b="0" dirty="0"/>
              <a:t>Armin </a:t>
            </a:r>
            <a:r>
              <a:rPr lang="en-US" b="0" dirty="0" err="1"/>
              <a:t>Ronacher</a:t>
            </a:r>
            <a:r>
              <a:rPr lang="ko-KR" altLang="en-US" b="0" dirty="0"/>
              <a:t>이 개발</a:t>
            </a:r>
            <a:endParaRPr lang="en-US" altLang="ko-KR" b="0" dirty="0"/>
          </a:p>
          <a:p>
            <a:pPr lvl="1"/>
            <a:r>
              <a:rPr lang="en-US" b="0" dirty="0" err="1"/>
              <a:t>Werkzeug</a:t>
            </a:r>
            <a:r>
              <a:rPr lang="en-US" b="0" dirty="0"/>
              <a:t> WSGI </a:t>
            </a:r>
            <a:r>
              <a:rPr lang="ko-KR" altLang="en-US" b="0" dirty="0" err="1"/>
              <a:t>툴킷과</a:t>
            </a:r>
            <a:r>
              <a:rPr lang="ko-KR" altLang="en-US" b="0" dirty="0"/>
              <a:t> </a:t>
            </a:r>
            <a:r>
              <a:rPr lang="en-US" b="0" dirty="0"/>
              <a:t>Jinja2 </a:t>
            </a:r>
            <a:r>
              <a:rPr lang="ko-KR" altLang="en-US" b="0" dirty="0"/>
              <a:t>템플릿 엔진 기반</a:t>
            </a:r>
            <a:endParaRPr lang="en-US" altLang="ko-KR" b="0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32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2399-170D-EC4A-B615-26CAF5F8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r>
              <a:rPr lang="en-US" altLang="ko-KR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A3988-F8AF-424E-B76B-E7727026F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WSGI (</a:t>
            </a:r>
            <a:r>
              <a:rPr lang="en-US" b="0" dirty="0"/>
              <a:t>Web Server Gateway Interface)</a:t>
            </a:r>
            <a:endParaRPr lang="en-US" dirty="0"/>
          </a:p>
          <a:p>
            <a:pPr lvl="1"/>
            <a:r>
              <a:rPr lang="en-US" b="0" dirty="0"/>
              <a:t>WSGI</a:t>
            </a:r>
            <a:r>
              <a:rPr lang="ko-KR" altLang="en-US" b="0" dirty="0"/>
              <a:t>는 웹 서버와 웹 애플리케이션 사이의 범용 인터페이스를 위한 규격</a:t>
            </a:r>
            <a:r>
              <a:rPr lang="en-US" altLang="ko-KR" b="0" dirty="0"/>
              <a:t> 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lvl="1"/>
            <a:r>
              <a:rPr lang="ko-KR" altLang="en-US" b="0" dirty="0" err="1"/>
              <a:t>파이썬</a:t>
            </a:r>
            <a:r>
              <a:rPr lang="ko-KR" altLang="en-US" b="0" dirty="0"/>
              <a:t> 웹 애플리케이션 개발을 위한 표준 </a:t>
            </a:r>
            <a:endParaRPr lang="en-US" altLang="ko-KR" b="0" dirty="0"/>
          </a:p>
          <a:p>
            <a:r>
              <a:rPr lang="en-US" dirty="0" err="1"/>
              <a:t>Werkzeug</a:t>
            </a:r>
            <a:endParaRPr lang="en-US" dirty="0"/>
          </a:p>
          <a:p>
            <a:pPr lvl="1"/>
            <a:r>
              <a:rPr lang="ko-KR" altLang="en-US" b="0" dirty="0"/>
              <a:t>요청</a:t>
            </a:r>
            <a:r>
              <a:rPr lang="en-US" altLang="ko-KR" b="0" dirty="0"/>
              <a:t>, </a:t>
            </a:r>
            <a:r>
              <a:rPr lang="ko-KR" altLang="en-US" b="0" dirty="0"/>
              <a:t>응답 개체 및 기타 유틸리티 기능을 구현하는 </a:t>
            </a:r>
            <a:r>
              <a:rPr lang="en-US" b="0" dirty="0"/>
              <a:t>WSGI </a:t>
            </a:r>
            <a:r>
              <a:rPr lang="ko-KR" altLang="en-US" b="0" dirty="0" err="1"/>
              <a:t>툴킷</a:t>
            </a:r>
            <a:r>
              <a:rPr lang="en-US" altLang="ko-KR" b="0" dirty="0"/>
              <a:t> </a:t>
            </a:r>
          </a:p>
          <a:p>
            <a:pPr lvl="1"/>
            <a:r>
              <a:rPr lang="en-US" altLang="ko-KR" b="0" dirty="0"/>
              <a:t>Flask</a:t>
            </a:r>
            <a:r>
              <a:rPr lang="ko-KR" altLang="en-US" b="0" dirty="0"/>
              <a:t>가 사용</a:t>
            </a:r>
            <a:endParaRPr lang="en-US" altLang="ko-KR" b="0" dirty="0"/>
          </a:p>
          <a:p>
            <a:r>
              <a:rPr lang="en-US" dirty="0"/>
              <a:t>Jinja2</a:t>
            </a:r>
          </a:p>
          <a:p>
            <a:pPr lvl="1"/>
            <a:r>
              <a:rPr lang="en-US" b="0" dirty="0"/>
              <a:t>Python</a:t>
            </a:r>
            <a:r>
              <a:rPr lang="ko-KR" altLang="en-US" b="0" dirty="0"/>
              <a:t>용 템플릿 엔진 </a:t>
            </a:r>
            <a:endParaRPr lang="en-US" altLang="ko-KR" b="0" dirty="0"/>
          </a:p>
          <a:p>
            <a:pPr lvl="1"/>
            <a:r>
              <a:rPr lang="ko-KR" altLang="en-US" b="0" dirty="0"/>
              <a:t>웹 템플릿 시스템은 템플릿을 특정 데이터 소스와 결합하여 동적 웹 페이지를 렌더링</a:t>
            </a:r>
            <a:endParaRPr lang="en-US" altLang="ko-KR" b="0" dirty="0"/>
          </a:p>
          <a:p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0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C4B4-FAB3-BE4C-A7F2-86D636D5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B281-23E3-AD46-AD5E-24FBCA48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r>
              <a:rPr lang="ko-KR" altLang="en-US" b="0" dirty="0"/>
              <a:t>개발환경을 위한 가상환경 설치</a:t>
            </a: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A24CA-B37F-CA4A-B754-FD704C052F7A}"/>
              </a:ext>
            </a:extLst>
          </p:cNvPr>
          <p:cNvSpPr txBox="1"/>
          <p:nvPr/>
        </p:nvSpPr>
        <p:spPr>
          <a:xfrm>
            <a:off x="738039" y="1844824"/>
            <a:ext cx="5832648" cy="1008112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envSKFLYAI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cd </a:t>
            </a:r>
            <a:r>
              <a:rPr lang="en-US" dirty="0" err="1">
                <a:latin typeface="Courier" pitchFamily="2" charset="0"/>
              </a:rPr>
              <a:t>envSKFLYAI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python3 –m 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envSKFLYAI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E384D4-0D1B-AE41-B2A6-016415F2AE25}"/>
              </a:ext>
            </a:extLst>
          </p:cNvPr>
          <p:cNvSpPr txBox="1">
            <a:spLocks/>
          </p:cNvSpPr>
          <p:nvPr/>
        </p:nvSpPr>
        <p:spPr>
          <a:xfrm>
            <a:off x="309402" y="28529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가상환경 활성화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93531-912B-AB4F-A94A-8962F1111788}"/>
              </a:ext>
            </a:extLst>
          </p:cNvPr>
          <p:cNvSpPr txBox="1"/>
          <p:nvPr/>
        </p:nvSpPr>
        <p:spPr>
          <a:xfrm>
            <a:off x="741450" y="3493079"/>
            <a:ext cx="5832648" cy="1008112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source </a:t>
            </a:r>
            <a:r>
              <a:rPr lang="en-US" dirty="0" err="1">
                <a:latin typeface="Courier" pitchFamily="2" charset="0"/>
              </a:rPr>
              <a:t>envSKFLYAI</a:t>
            </a:r>
            <a:r>
              <a:rPr lang="en-US" dirty="0">
                <a:latin typeface="Courier" pitchFamily="2" charset="0"/>
              </a:rPr>
              <a:t>/bin/activate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envSKFLYAI</a:t>
            </a:r>
            <a:r>
              <a:rPr lang="en-US" dirty="0">
                <a:latin typeface="Courier" pitchFamily="2" charset="0"/>
              </a:rPr>
              <a:t>\scripts\activate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598208-BD07-BB43-9C30-34940517D66C}"/>
              </a:ext>
            </a:extLst>
          </p:cNvPr>
          <p:cNvSpPr txBox="1">
            <a:spLocks/>
          </p:cNvSpPr>
          <p:nvPr/>
        </p:nvSpPr>
        <p:spPr>
          <a:xfrm>
            <a:off x="305991" y="4653136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이 환경에서 </a:t>
            </a:r>
            <a:r>
              <a:rPr lang="en-US" b="0" dirty="0"/>
              <a:t>Flask</a:t>
            </a:r>
            <a:r>
              <a:rPr lang="ko-KR" altLang="en-US" b="0" dirty="0" err="1"/>
              <a:t>를</a:t>
            </a:r>
            <a:r>
              <a:rPr lang="ko-KR" altLang="en-US" b="0" dirty="0"/>
              <a:t> 설치할 준비</a:t>
            </a:r>
            <a:r>
              <a:rPr lang="en-US" altLang="ko-KR" b="0" dirty="0"/>
              <a:t> </a:t>
            </a:r>
            <a:r>
              <a:rPr lang="ko-KR" altLang="en-US" b="0" dirty="0"/>
              <a:t>완료</a:t>
            </a:r>
            <a:endParaRPr lang="en-US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DC0D2-4485-194E-A3F9-A4F27A4A7739}"/>
              </a:ext>
            </a:extLst>
          </p:cNvPr>
          <p:cNvSpPr txBox="1"/>
          <p:nvPr/>
        </p:nvSpPr>
        <p:spPr>
          <a:xfrm>
            <a:off x="738039" y="5301208"/>
            <a:ext cx="5832648" cy="43204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pip install Flask</a:t>
            </a:r>
          </a:p>
        </p:txBody>
      </p:sp>
    </p:spTree>
    <p:extLst>
      <p:ext uri="{BB962C8B-B14F-4D97-AF65-F5344CB8AC3E}">
        <p14:creationId xmlns:p14="http://schemas.microsoft.com/office/powerpoint/2010/main" val="2226477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C4B4-FAB3-BE4C-A7F2-86D636D5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E384D4-0D1B-AE41-B2A6-016415F2AE25}"/>
              </a:ext>
            </a:extLst>
          </p:cNvPr>
          <p:cNvSpPr txBox="1">
            <a:spLocks/>
          </p:cNvSpPr>
          <p:nvPr/>
        </p:nvSpPr>
        <p:spPr>
          <a:xfrm>
            <a:off x="377999" y="1079388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hello.py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8ACD9F-79B2-804C-9E29-E54E984F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39" y="1727460"/>
            <a:ext cx="5688632" cy="327617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C0FE0B-8BD2-DE45-9331-91FE795A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62" y="1916832"/>
            <a:ext cx="5616624" cy="2088232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Flask</a:t>
            </a:r>
            <a:r>
              <a:rPr lang="ko-KR" altLang="en-US" b="0" dirty="0"/>
              <a:t> 모듈을 </a:t>
            </a:r>
            <a:r>
              <a:rPr lang="en-US" altLang="ko-KR" b="0" dirty="0"/>
              <a:t>import</a:t>
            </a:r>
            <a:r>
              <a:rPr lang="ko-KR" altLang="en-US" b="0" dirty="0"/>
              <a:t>해야 한다</a:t>
            </a:r>
            <a:r>
              <a:rPr lang="en-US" altLang="ko-KR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WSGI </a:t>
            </a:r>
            <a:r>
              <a:rPr lang="ko-KR" altLang="en-US" b="0" dirty="0"/>
              <a:t>응용 프로그램은 </a:t>
            </a:r>
            <a:r>
              <a:rPr lang="en-US" b="0" dirty="0"/>
              <a:t>Flask </a:t>
            </a:r>
            <a:r>
              <a:rPr lang="ko-KR" altLang="en-US" b="0" dirty="0"/>
              <a:t>클래스의 객체</a:t>
            </a:r>
            <a:endParaRPr lang="en-US" altLang="ko-KR" sz="2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Flask</a:t>
            </a:r>
            <a:r>
              <a:rPr lang="ko-KR" altLang="en-US" b="0" dirty="0"/>
              <a:t> </a:t>
            </a:r>
            <a:r>
              <a:rPr lang="ko-KR" altLang="en-US" b="0" dirty="0" err="1"/>
              <a:t>생성자는</a:t>
            </a:r>
            <a:r>
              <a:rPr lang="ko-KR" altLang="en-US" b="0" dirty="0"/>
              <a:t> 현재 모듈의 이름</a:t>
            </a:r>
            <a:r>
              <a:rPr lang="en-US" altLang="ko-KR" dirty="0">
                <a:latin typeface="Courier" pitchFamily="2" charset="0"/>
              </a:rPr>
              <a:t>(__</a:t>
            </a:r>
            <a:r>
              <a:rPr lang="en-US" dirty="0">
                <a:latin typeface="Courier" pitchFamily="2" charset="0"/>
              </a:rPr>
              <a:t>name__</a:t>
            </a:r>
            <a:r>
              <a:rPr lang="en-US" b="0" dirty="0"/>
              <a:t>)</a:t>
            </a:r>
            <a:r>
              <a:rPr lang="ko-KR" altLang="en-US" b="0" dirty="0"/>
              <a:t>을 인수로 사용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671288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C4B4-FAB3-BE4C-A7F2-86D636D5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B281-23E3-AD46-AD5E-24FBCA48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224136"/>
          </a:xfrm>
        </p:spPr>
        <p:txBody>
          <a:bodyPr>
            <a:normAutofit/>
          </a:bodyPr>
          <a:lstStyle/>
          <a:p>
            <a:r>
              <a:rPr lang="en-US" b="0" dirty="0"/>
              <a:t>Flask </a:t>
            </a:r>
            <a:r>
              <a:rPr lang="ko-KR" altLang="en-US" b="0" dirty="0"/>
              <a:t>클래스의 </a:t>
            </a:r>
            <a:r>
              <a:rPr lang="en-US" dirty="0">
                <a:latin typeface="Courier" pitchFamily="2" charset="0"/>
              </a:rPr>
              <a:t>route()</a:t>
            </a:r>
            <a:r>
              <a:rPr lang="en-US" b="0" dirty="0"/>
              <a:t> </a:t>
            </a:r>
            <a:r>
              <a:rPr lang="ko-KR" altLang="en-US" b="0" dirty="0"/>
              <a:t>함수는 </a:t>
            </a:r>
            <a:r>
              <a:rPr lang="en-US" altLang="ko-KR" b="0" dirty="0"/>
              <a:t>decorator</a:t>
            </a:r>
            <a:r>
              <a:rPr lang="ko-KR" altLang="en-US" b="0" dirty="0"/>
              <a:t>로</a:t>
            </a:r>
            <a:r>
              <a:rPr lang="en-US" altLang="ko-KR" b="0" dirty="0"/>
              <a:t>, </a:t>
            </a:r>
            <a:r>
              <a:rPr lang="ko-KR" altLang="en-US" b="0" dirty="0"/>
              <a:t>응용 프로그램에서 관련 함수를 호출하는 </a:t>
            </a:r>
            <a:r>
              <a:rPr lang="en-US" b="0" dirty="0"/>
              <a:t>URL</a:t>
            </a:r>
            <a:r>
              <a:rPr lang="ko-KR" altLang="en-US" b="0" dirty="0"/>
              <a:t>을 알려준다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A24CA-B37F-CA4A-B754-FD704C052F7A}"/>
              </a:ext>
            </a:extLst>
          </p:cNvPr>
          <p:cNvSpPr txBox="1"/>
          <p:nvPr/>
        </p:nvSpPr>
        <p:spPr>
          <a:xfrm>
            <a:off x="738039" y="2435621"/>
            <a:ext cx="5832648" cy="4173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 err="1">
                <a:latin typeface="Courier" pitchFamily="2" charset="0"/>
              </a:rPr>
              <a:t>app.route</a:t>
            </a:r>
            <a:r>
              <a:rPr lang="en-US" dirty="0">
                <a:latin typeface="Courier" pitchFamily="2" charset="0"/>
              </a:rPr>
              <a:t>(rule, options)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7DD3E-ADE9-BB4C-A680-0AA17BD2A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47" y="2132856"/>
            <a:ext cx="5688632" cy="32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22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C4B4-FAB3-BE4C-A7F2-86D636D5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B281-23E3-AD46-AD5E-24FBCA48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720080"/>
          </a:xfrm>
        </p:spPr>
        <p:txBody>
          <a:bodyPr>
            <a:normAutofit/>
          </a:bodyPr>
          <a:lstStyle/>
          <a:p>
            <a:r>
              <a:rPr lang="en-US" b="0" dirty="0"/>
              <a:t>Flask </a:t>
            </a:r>
            <a:r>
              <a:rPr lang="ko-KR" altLang="en-US" b="0" dirty="0"/>
              <a:t>클래스의 </a:t>
            </a:r>
            <a:r>
              <a:rPr lang="en-US" dirty="0">
                <a:latin typeface="Courier" pitchFamily="2" charset="0"/>
              </a:rPr>
              <a:t>run()</a:t>
            </a:r>
            <a:r>
              <a:rPr lang="en-US" b="0" dirty="0"/>
              <a:t> </a:t>
            </a:r>
            <a:r>
              <a:rPr lang="en-US" altLang="ko-KR" b="0" dirty="0"/>
              <a:t>method</a:t>
            </a:r>
            <a:r>
              <a:rPr lang="ko-KR" altLang="en-US" b="0" dirty="0"/>
              <a:t>는 로컬 개발 서버에서 애플리케이션을 실행</a:t>
            </a: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A24CA-B37F-CA4A-B754-FD704C052F7A}"/>
              </a:ext>
            </a:extLst>
          </p:cNvPr>
          <p:cNvSpPr txBox="1"/>
          <p:nvPr/>
        </p:nvSpPr>
        <p:spPr>
          <a:xfrm>
            <a:off x="738039" y="2435621"/>
            <a:ext cx="5832648" cy="4173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 err="1">
                <a:latin typeface="Courier" pitchFamily="2" charset="0"/>
              </a:rPr>
              <a:t>app.run</a:t>
            </a:r>
            <a:r>
              <a:rPr lang="en-US" dirty="0">
                <a:latin typeface="Courier" pitchFamily="2" charset="0"/>
              </a:rPr>
              <a:t>(host, port, debug, options)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7DD3E-ADE9-BB4C-A680-0AA17BD2A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71" y="1909131"/>
            <a:ext cx="4680520" cy="2695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37D32E-3EF6-5A4B-8A34-ECBDF77BE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7" y="4733485"/>
            <a:ext cx="106426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2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6E7CD4-EA70-2841-9D47-2A41DE905E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4063" y="764704"/>
            <a:ext cx="4536504" cy="554461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sz="2400" dirty="0"/>
              <a:t>개요</a:t>
            </a:r>
            <a:endParaRPr lang="en-US" altLang="ko-KR" sz="2400" dirty="0"/>
          </a:p>
          <a:p>
            <a:r>
              <a:rPr lang="ko-KR" altLang="en-US" sz="2400" dirty="0"/>
              <a:t>환경</a:t>
            </a:r>
            <a:endParaRPr lang="en-US" altLang="ko-KR" sz="2400" dirty="0"/>
          </a:p>
          <a:p>
            <a:r>
              <a:rPr lang="en-US" altLang="ko-KR" sz="2400" dirty="0"/>
              <a:t>Application</a:t>
            </a:r>
          </a:p>
          <a:p>
            <a:r>
              <a:rPr lang="en-US" altLang="ko-KR" sz="2400" dirty="0"/>
              <a:t>Routing</a:t>
            </a:r>
          </a:p>
          <a:p>
            <a:r>
              <a:rPr lang="en-US" altLang="ko-KR" sz="2400" dirty="0"/>
              <a:t>Variable Rules</a:t>
            </a:r>
          </a:p>
          <a:p>
            <a:r>
              <a:rPr lang="en-US" altLang="ko-KR" sz="2400" dirty="0"/>
              <a:t>URL Building</a:t>
            </a:r>
          </a:p>
          <a:p>
            <a:r>
              <a:rPr lang="en-US" altLang="ko-KR" sz="2400" dirty="0"/>
              <a:t>HTTP Methods</a:t>
            </a:r>
          </a:p>
          <a:p>
            <a:r>
              <a:rPr lang="en-US" altLang="ko-KR" sz="2400" dirty="0"/>
              <a:t>Templates</a:t>
            </a:r>
          </a:p>
          <a:p>
            <a:r>
              <a:rPr lang="en-US" altLang="ko-KR" sz="2400" dirty="0"/>
              <a:t>Static Files</a:t>
            </a:r>
          </a:p>
          <a:p>
            <a:r>
              <a:rPr lang="en-US" altLang="ko-KR" sz="2400" dirty="0"/>
              <a:t>Request Object</a:t>
            </a:r>
          </a:p>
          <a:p>
            <a:r>
              <a:rPr lang="en-US" altLang="ko-KR" sz="2400" dirty="0"/>
              <a:t>Sending Form Data to Template</a:t>
            </a:r>
          </a:p>
          <a:p>
            <a:endParaRPr lang="en-US" sz="24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F9E24E-52F0-0A4C-A9D6-B11A8C6A287C}"/>
              </a:ext>
            </a:extLst>
          </p:cNvPr>
          <p:cNvSpPr txBox="1">
            <a:spLocks/>
          </p:cNvSpPr>
          <p:nvPr/>
        </p:nvSpPr>
        <p:spPr>
          <a:xfrm>
            <a:off x="6498679" y="764704"/>
            <a:ext cx="4302336" cy="5544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571500" indent="-5715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33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Cookies</a:t>
            </a:r>
          </a:p>
          <a:p>
            <a:r>
              <a:rPr lang="en-US" altLang="ko-KR" sz="2400" dirty="0"/>
              <a:t>Sessions</a:t>
            </a:r>
          </a:p>
          <a:p>
            <a:r>
              <a:rPr lang="en-US" altLang="ko-KR" sz="2400" dirty="0"/>
              <a:t>Redirect &amp; Errors</a:t>
            </a:r>
          </a:p>
          <a:p>
            <a:r>
              <a:rPr lang="en-US" altLang="ko-KR" sz="2400" dirty="0"/>
              <a:t>Message Flashing</a:t>
            </a:r>
          </a:p>
          <a:p>
            <a:r>
              <a:rPr lang="en-US" altLang="ko-KR" sz="2400" dirty="0"/>
              <a:t>File Uploading</a:t>
            </a:r>
          </a:p>
          <a:p>
            <a:r>
              <a:rPr lang="en-US" altLang="ko-KR" sz="2400" dirty="0"/>
              <a:t>Extensions</a:t>
            </a:r>
          </a:p>
          <a:p>
            <a:r>
              <a:rPr lang="en-US" altLang="ko-KR" sz="2400" dirty="0"/>
              <a:t>WTF</a:t>
            </a:r>
          </a:p>
          <a:p>
            <a:r>
              <a:rPr lang="en-US" altLang="ko-KR" sz="2400" dirty="0"/>
              <a:t>SQLite</a:t>
            </a:r>
          </a:p>
          <a:p>
            <a:r>
              <a:rPr lang="en-US" altLang="ko-KR" sz="2400" dirty="0" err="1"/>
              <a:t>SQLAlchemy</a:t>
            </a:r>
            <a:endParaRPr lang="en-US" altLang="ko-KR" sz="2400" dirty="0"/>
          </a:p>
          <a:p>
            <a:r>
              <a:rPr lang="en-US" altLang="ko-KR" sz="2400" dirty="0"/>
              <a:t>Deployment</a:t>
            </a:r>
          </a:p>
          <a:p>
            <a:r>
              <a:rPr lang="en-US" altLang="ko-KR" sz="2400" dirty="0" err="1"/>
              <a:t>FastCGI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36642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C4B4-FAB3-BE4C-A7F2-86D636D5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sz="2800" dirty="0"/>
              <a:t>– </a:t>
            </a:r>
            <a:r>
              <a:rPr lang="en-US" sz="2400" dirty="0"/>
              <a:t>Debug 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B281-23E3-AD46-AD5E-24FBCA48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2322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Flask</a:t>
            </a:r>
            <a:r>
              <a:rPr lang="en-US" altLang="ko-KR" b="0" dirty="0"/>
              <a:t> </a:t>
            </a:r>
            <a:r>
              <a:rPr lang="ko-KR" altLang="en-US" b="0" dirty="0"/>
              <a:t>애플리케이션은 </a:t>
            </a:r>
            <a:r>
              <a:rPr lang="en-US" b="0" dirty="0"/>
              <a:t>run() </a:t>
            </a:r>
            <a:r>
              <a:rPr lang="ko-KR" altLang="en-US" b="0" dirty="0"/>
              <a:t>메서드를 호출하여 시작</a:t>
            </a:r>
            <a:endParaRPr lang="en-US" altLang="ko-KR" b="0" dirty="0"/>
          </a:p>
          <a:p>
            <a:r>
              <a:rPr lang="ko-KR" altLang="en-US" b="0" dirty="0"/>
              <a:t>그러나 응용 프로그램이 개발 중인 동안 코드의 각 변경 사항에 대해 수동으로 다시 시작해야 합니다</a:t>
            </a:r>
            <a:r>
              <a:rPr lang="en-US" altLang="ko-KR" b="0" dirty="0"/>
              <a:t>. </a:t>
            </a:r>
            <a:r>
              <a:rPr lang="ko-KR" altLang="en-US" b="0" dirty="0"/>
              <a:t>이러한 불편을 방지하려면 </a:t>
            </a:r>
            <a:r>
              <a:rPr lang="en-US" altLang="ko-KR" dirty="0"/>
              <a:t>debug support</a:t>
            </a:r>
            <a:r>
              <a:rPr lang="ko-KR" altLang="en-US" b="0" dirty="0" err="1"/>
              <a:t>를</a:t>
            </a:r>
            <a:r>
              <a:rPr lang="ko-KR" altLang="en-US" b="0" dirty="0"/>
              <a:t> 활성화한다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그런 다음 코드가 변경되면 서버가 다시 </a:t>
            </a:r>
            <a:r>
              <a:rPr lang="ko-KR" altLang="en-US" b="0" dirty="0" err="1"/>
              <a:t>로드되고</a:t>
            </a:r>
            <a:r>
              <a:rPr lang="en-US" altLang="ko-KR" b="0" dirty="0"/>
              <a:t>, </a:t>
            </a:r>
            <a:r>
              <a:rPr lang="ko-KR" altLang="en-US" b="0" dirty="0"/>
              <a:t>또한 응용프로그램의 오류를 추적하는 유용한 </a:t>
            </a:r>
            <a:r>
              <a:rPr lang="ko-KR" altLang="en-US" b="0" dirty="0" err="1"/>
              <a:t>디버거를</a:t>
            </a:r>
            <a:r>
              <a:rPr lang="ko-KR" altLang="en-US" b="0" dirty="0"/>
              <a:t> 제공한다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A24CA-B37F-CA4A-B754-FD704C052F7A}"/>
              </a:ext>
            </a:extLst>
          </p:cNvPr>
          <p:cNvSpPr txBox="1"/>
          <p:nvPr/>
        </p:nvSpPr>
        <p:spPr>
          <a:xfrm>
            <a:off x="689725" y="4509120"/>
            <a:ext cx="4824536" cy="4173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 err="1">
                <a:latin typeface="Courier" pitchFamily="2" charset="0"/>
              </a:rPr>
              <a:t>app.run</a:t>
            </a:r>
            <a:r>
              <a:rPr lang="en-US" dirty="0">
                <a:latin typeface="Courier" pitchFamily="2" charset="0"/>
              </a:rPr>
              <a:t>(debug = True)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7DD3E-ADE9-BB4C-A680-0AA17BD2A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03" y="3861048"/>
            <a:ext cx="4680520" cy="2695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713D1-C60F-0241-A9FF-75D2D84901E2}"/>
              </a:ext>
            </a:extLst>
          </p:cNvPr>
          <p:cNvSpPr txBox="1"/>
          <p:nvPr/>
        </p:nvSpPr>
        <p:spPr>
          <a:xfrm>
            <a:off x="666031" y="3580382"/>
            <a:ext cx="5832648" cy="56869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 err="1">
                <a:latin typeface="Courier" pitchFamily="2" charset="0"/>
              </a:rPr>
              <a:t>app.debug</a:t>
            </a:r>
            <a:r>
              <a:rPr lang="en-US" dirty="0">
                <a:latin typeface="Courier" pitchFamily="2" charset="0"/>
              </a:rPr>
              <a:t> = True</a:t>
            </a:r>
          </a:p>
          <a:p>
            <a:r>
              <a:rPr lang="en-US" dirty="0" err="1">
                <a:latin typeface="Courier" pitchFamily="2" charset="0"/>
              </a:rPr>
              <a:t>app.run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19329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C4B4-FAB3-BE4C-A7F2-86D636D5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B281-23E3-AD46-AD5E-24FBCA48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232248"/>
          </a:xfrm>
        </p:spPr>
        <p:txBody>
          <a:bodyPr>
            <a:normAutofit lnSpcReduction="10000"/>
          </a:bodyPr>
          <a:lstStyle/>
          <a:p>
            <a:r>
              <a:rPr lang="ko-KR" altLang="en-US" b="0" dirty="0"/>
              <a:t> 웹 프레임워크는 라우팅 기술을 사용하여 사용자가 응용 프로그램 </a:t>
            </a:r>
            <a:r>
              <a:rPr lang="en-US" b="0" dirty="0"/>
              <a:t>URL</a:t>
            </a:r>
            <a:r>
              <a:rPr lang="ko-KR" altLang="en-US" b="0" dirty="0"/>
              <a:t>을 기억하도록 돕는다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홈 페이지에서 탐색하지 않고도 원하는 페이지에 직접 액세스할 수 있어 유용하다</a:t>
            </a:r>
            <a:r>
              <a:rPr lang="en-US" altLang="ko-KR" b="0" dirty="0"/>
              <a:t>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27950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C4B4-FAB3-BE4C-A7F2-86D636D5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B281-23E3-AD46-AD5E-24FBCA48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720080"/>
          </a:xfrm>
        </p:spPr>
        <p:txBody>
          <a:bodyPr>
            <a:normAutofit/>
          </a:bodyPr>
          <a:lstStyle/>
          <a:p>
            <a:r>
              <a:rPr lang="en-US" sz="2000" b="0" dirty="0"/>
              <a:t>Flask</a:t>
            </a:r>
            <a:r>
              <a:rPr lang="ko-KR" altLang="en-US" sz="2000" b="0" dirty="0"/>
              <a:t>의 </a:t>
            </a:r>
            <a:r>
              <a:rPr lang="en-US" sz="2000" dirty="0"/>
              <a:t>route()</a:t>
            </a:r>
            <a:r>
              <a:rPr lang="en-US" sz="2000" b="0" dirty="0"/>
              <a:t> decorator</a:t>
            </a:r>
            <a:r>
              <a:rPr lang="ko-KR" altLang="en-US" sz="2000" b="0" dirty="0"/>
              <a:t>는 </a:t>
            </a:r>
            <a:r>
              <a:rPr lang="en-US" sz="2000" b="0" dirty="0"/>
              <a:t>URL</a:t>
            </a:r>
            <a:r>
              <a:rPr lang="ko-KR" altLang="en-US" sz="2000" b="0" dirty="0"/>
              <a:t>을 함수에 바인딩하는 데 사용</a:t>
            </a:r>
            <a:endParaRPr lang="en-US" sz="20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713D1-C60F-0241-A9FF-75D2D84901E2}"/>
              </a:ext>
            </a:extLst>
          </p:cNvPr>
          <p:cNvSpPr txBox="1"/>
          <p:nvPr/>
        </p:nvSpPr>
        <p:spPr>
          <a:xfrm>
            <a:off x="689725" y="1921424"/>
            <a:ext cx="5832648" cy="107552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app.route</a:t>
            </a:r>
            <a:r>
              <a:rPr lang="en-US" dirty="0">
                <a:latin typeface="Courier" pitchFamily="2" charset="0"/>
              </a:rPr>
              <a:t>('/')</a:t>
            </a:r>
          </a:p>
          <a:p>
            <a:r>
              <a:rPr lang="en-US" b="1" dirty="0">
                <a:latin typeface="Courier" pitchFamily="2" charset="0"/>
              </a:rPr>
              <a:t>def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hello_world</a:t>
            </a:r>
            <a:r>
              <a:rPr lang="en-US" dirty="0">
                <a:latin typeface="Courier" pitchFamily="2" charset="0"/>
              </a:rPr>
              <a:t>():</a:t>
            </a:r>
          </a:p>
          <a:p>
            <a:r>
              <a:rPr lang="en-US" dirty="0">
                <a:latin typeface="Courier" pitchFamily="2" charset="0"/>
              </a:rPr>
              <a:t>  return 'Hello World'</a:t>
            </a:r>
          </a:p>
          <a:p>
            <a:endParaRPr lang="en-US" dirty="0">
              <a:latin typeface="Courier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5720C3-E11B-A644-ADBB-CFEF3B25ADF5}"/>
              </a:ext>
            </a:extLst>
          </p:cNvPr>
          <p:cNvSpPr txBox="1">
            <a:spLocks/>
          </p:cNvSpPr>
          <p:nvPr/>
        </p:nvSpPr>
        <p:spPr>
          <a:xfrm>
            <a:off x="330037" y="3058454"/>
            <a:ext cx="11449272" cy="2530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URL </a:t>
            </a:r>
            <a:r>
              <a:rPr lang="en-US" altLang="ko-KR" sz="2000" dirty="0">
                <a:latin typeface="Courier" pitchFamily="2" charset="0"/>
              </a:rPr>
              <a:t>‘</a:t>
            </a:r>
            <a:r>
              <a:rPr lang="en-US" sz="2000" dirty="0">
                <a:latin typeface="Courier" pitchFamily="2" charset="0"/>
              </a:rPr>
              <a:t>/hello</a:t>
            </a:r>
            <a:r>
              <a:rPr lang="en-US" altLang="ko-KR" sz="2000" dirty="0">
                <a:latin typeface="Courier" pitchFamily="2" charset="0"/>
              </a:rPr>
              <a:t>’</a:t>
            </a:r>
            <a:r>
              <a:rPr lang="en-US" sz="2000" b="0" dirty="0"/>
              <a:t> rule</a:t>
            </a:r>
            <a:r>
              <a:rPr lang="ko-KR" altLang="en-US" sz="2000" b="0" dirty="0"/>
              <a:t>은 </a:t>
            </a:r>
            <a:r>
              <a:rPr lang="en-US" sz="2000" dirty="0" err="1">
                <a:latin typeface="Courier" pitchFamily="2" charset="0"/>
              </a:rPr>
              <a:t>hello_world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b="0" dirty="0"/>
              <a:t> </a:t>
            </a:r>
            <a:r>
              <a:rPr lang="ko-KR" altLang="en-US" sz="2000" b="0" dirty="0"/>
              <a:t>함수에 </a:t>
            </a:r>
            <a:r>
              <a:rPr lang="ko-KR" altLang="en-US" sz="2000" b="0" dirty="0" err="1"/>
              <a:t>바인딩되어</a:t>
            </a:r>
            <a:r>
              <a:rPr lang="ko-KR" altLang="en-US" sz="2000" b="0" dirty="0"/>
              <a:t>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따라서 사용자가 </a:t>
            </a:r>
            <a:r>
              <a:rPr lang="en-US" sz="2000" dirty="0">
                <a:latin typeface="Courier" pitchFamily="2" charset="0"/>
              </a:rPr>
              <a:t>http://localhost:5000/hello</a:t>
            </a:r>
            <a:r>
              <a:rPr lang="en-US" sz="2000" b="0" dirty="0"/>
              <a:t> URL</a:t>
            </a:r>
            <a:r>
              <a:rPr lang="ko-KR" altLang="en-US" sz="2000" b="0" dirty="0"/>
              <a:t>을 방문하면 </a:t>
            </a:r>
            <a:r>
              <a:rPr lang="en-US" sz="2000" dirty="0" err="1">
                <a:latin typeface="Courier" pitchFamily="2" charset="0"/>
              </a:rPr>
              <a:t>hello_world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b="0" dirty="0"/>
              <a:t> </a:t>
            </a:r>
            <a:r>
              <a:rPr lang="ko-KR" altLang="en-US" sz="2000" b="0" dirty="0"/>
              <a:t>함수의 출력이 브라우저에서 </a:t>
            </a:r>
            <a:r>
              <a:rPr lang="ko-KR" altLang="en-US" sz="2000" b="0" dirty="0" err="1"/>
              <a:t>렌더링된다</a:t>
            </a:r>
            <a:r>
              <a:rPr lang="en-US" altLang="ko-KR" sz="2000" b="0" dirty="0"/>
              <a:t>.</a:t>
            </a:r>
          </a:p>
          <a:p>
            <a:r>
              <a:rPr lang="en-US" sz="2000" dirty="0">
                <a:latin typeface="Courier" pitchFamily="2" charset="0"/>
              </a:rPr>
              <a:t>route()</a:t>
            </a:r>
            <a:r>
              <a:rPr lang="ko-KR" altLang="en-US" sz="2000" b="0" dirty="0"/>
              <a:t>가 사용된 위의 예에서처럼 응용 프로그램 개체의 </a:t>
            </a:r>
            <a:r>
              <a:rPr lang="en-US" sz="2000" dirty="0" err="1">
                <a:latin typeface="Courier" pitchFamily="2" charset="0"/>
              </a:rPr>
              <a:t>add_url_rule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b="0" dirty="0"/>
              <a:t> </a:t>
            </a:r>
            <a:r>
              <a:rPr lang="ko-KR" altLang="en-US" sz="2000" b="0" dirty="0"/>
              <a:t>함수는 </a:t>
            </a:r>
            <a:r>
              <a:rPr lang="en-US" sz="2000" b="0" dirty="0"/>
              <a:t>URL</a:t>
            </a:r>
            <a:r>
              <a:rPr lang="ko-KR" altLang="en-US" sz="2000" b="0" dirty="0"/>
              <a:t>을 함수와 바인딩하는 데 사용할 수도 있다</a:t>
            </a:r>
            <a:r>
              <a:rPr lang="en-US" altLang="ko-KR" sz="2000" b="0" dirty="0"/>
              <a:t>.</a:t>
            </a:r>
            <a:endParaRPr lang="en-US" sz="20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CB16D-52E6-E04E-A8C2-B84C7DB17347}"/>
              </a:ext>
            </a:extLst>
          </p:cNvPr>
          <p:cNvSpPr txBox="1"/>
          <p:nvPr/>
        </p:nvSpPr>
        <p:spPr>
          <a:xfrm>
            <a:off x="689725" y="5586714"/>
            <a:ext cx="7321122" cy="107552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b="1" dirty="0">
                <a:latin typeface="Courier" pitchFamily="2" charset="0"/>
              </a:rPr>
              <a:t>def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hello_world</a:t>
            </a:r>
            <a:r>
              <a:rPr lang="en-US" dirty="0">
                <a:latin typeface="Courier" pitchFamily="2" charset="0"/>
              </a:rPr>
              <a:t>():</a:t>
            </a:r>
          </a:p>
          <a:p>
            <a:r>
              <a:rPr lang="en-US" dirty="0">
                <a:latin typeface="Courier" pitchFamily="2" charset="0"/>
              </a:rPr>
              <a:t>  return 'Hello World’</a:t>
            </a:r>
          </a:p>
          <a:p>
            <a:r>
              <a:rPr lang="en-US" dirty="0" err="1">
                <a:latin typeface="Courier" pitchFamily="2" charset="0"/>
              </a:rPr>
              <a:t>app.add.url_rule</a:t>
            </a:r>
            <a:r>
              <a:rPr lang="en-US" dirty="0">
                <a:latin typeface="Courier" pitchFamily="2" charset="0"/>
              </a:rPr>
              <a:t>(‘/’, ‘hello’, </a:t>
            </a:r>
            <a:r>
              <a:rPr lang="en-US" dirty="0" err="1">
                <a:latin typeface="Courier" pitchFamily="2" charset="0"/>
              </a:rPr>
              <a:t>hello_world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24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9CE3-815B-3D40-9DCE-94910C67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E574-2523-0749-B479-421180E3C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52028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0" dirty="0"/>
              <a:t>Rule</a:t>
            </a:r>
            <a:r>
              <a:rPr lang="ko-KR" altLang="en-US" b="0" dirty="0"/>
              <a:t> 매개 변수에 변수 부분을 추가하여 </a:t>
            </a:r>
            <a:r>
              <a:rPr lang="en-US" b="0" dirty="0"/>
              <a:t>URL</a:t>
            </a:r>
            <a:r>
              <a:rPr lang="ko-KR" altLang="en-US" b="0" dirty="0"/>
              <a:t>을 동적으로 작성할 수 있다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변수 부분은 </a:t>
            </a:r>
            <a:r>
              <a:rPr lang="en-US" altLang="ko-KR" dirty="0">
                <a:latin typeface="Courier" pitchFamily="2" charset="0"/>
              </a:rPr>
              <a:t>&lt;</a:t>
            </a:r>
            <a:r>
              <a:rPr lang="en-US" dirty="0">
                <a:latin typeface="Courier" pitchFamily="2" charset="0"/>
              </a:rPr>
              <a:t>variable-name&gt;</a:t>
            </a:r>
            <a:r>
              <a:rPr lang="ko-KR" altLang="en-US" b="0" dirty="0" err="1"/>
              <a:t>으로</a:t>
            </a:r>
            <a:r>
              <a:rPr lang="ko-KR" altLang="en-US" b="0" dirty="0"/>
              <a:t> 표시한다</a:t>
            </a:r>
            <a:r>
              <a:rPr lang="en-US" altLang="ko-KR" b="0" dirty="0"/>
              <a:t>. Rule</a:t>
            </a:r>
            <a:r>
              <a:rPr lang="ko-KR" altLang="en-US" b="0" dirty="0"/>
              <a:t>은 연결된 함수에 키워드 인수로 전달된다</a:t>
            </a:r>
            <a:r>
              <a:rPr lang="en-US" altLang="ko-KR" b="0" dirty="0"/>
              <a:t>.</a:t>
            </a:r>
          </a:p>
          <a:p>
            <a:r>
              <a:rPr lang="en-US" b="0" dirty="0">
                <a:latin typeface="Courier" pitchFamily="2" charset="0"/>
                <a:hlinkClick r:id="rId2"/>
              </a:rPr>
              <a:t>http://localhost:5000/hello/SKFLYAI</a:t>
            </a:r>
            <a:r>
              <a:rPr lang="ko-KR" altLang="en-US" b="0" dirty="0" err="1"/>
              <a:t>를</a:t>
            </a:r>
            <a:r>
              <a:rPr lang="ko-KR" altLang="en-US" b="0" dirty="0"/>
              <a:t> 브라우저에서 </a:t>
            </a:r>
            <a:r>
              <a:rPr lang="en-US" dirty="0"/>
              <a:t>URL</a:t>
            </a:r>
            <a:r>
              <a:rPr lang="ko-KR" altLang="en-US" b="0" dirty="0"/>
              <a:t>로 입력하면 </a:t>
            </a:r>
            <a:r>
              <a:rPr lang="en-US" altLang="ko-KR" b="0" dirty="0"/>
              <a:t>‘</a:t>
            </a:r>
            <a:r>
              <a:rPr lang="en-US" dirty="0">
                <a:latin typeface="Courier" pitchFamily="2" charset="0"/>
              </a:rPr>
              <a:t>SKFLYAI</a:t>
            </a:r>
            <a:r>
              <a:rPr lang="en-US" b="0" dirty="0"/>
              <a:t>'</a:t>
            </a:r>
            <a:r>
              <a:rPr lang="ko-KR" altLang="en-US" b="0" dirty="0"/>
              <a:t>가 </a:t>
            </a:r>
            <a:r>
              <a:rPr lang="en-US" dirty="0">
                <a:latin typeface="Courier" pitchFamily="2" charset="0"/>
              </a:rPr>
              <a:t>hello()</a:t>
            </a:r>
            <a:r>
              <a:rPr lang="en-US" b="0" dirty="0"/>
              <a:t> </a:t>
            </a:r>
            <a:r>
              <a:rPr lang="ko-KR" altLang="en-US" b="0" dirty="0"/>
              <a:t>함수에 인수로 제공된다</a:t>
            </a:r>
            <a:r>
              <a:rPr lang="en-US" altLang="ko-KR" b="0" dirty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43677-4503-1642-8A73-A44A13088E62}"/>
              </a:ext>
            </a:extLst>
          </p:cNvPr>
          <p:cNvSpPr txBox="1"/>
          <p:nvPr/>
        </p:nvSpPr>
        <p:spPr>
          <a:xfrm>
            <a:off x="738039" y="3743101"/>
            <a:ext cx="6840760" cy="2638227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from flask import Flask </a:t>
            </a:r>
          </a:p>
          <a:p>
            <a:r>
              <a:rPr lang="en-US" dirty="0">
                <a:latin typeface="Courier" pitchFamily="2" charset="0"/>
              </a:rPr>
              <a:t>app = Flask(__name__)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app.route</a:t>
            </a:r>
            <a:r>
              <a:rPr lang="en-US" dirty="0">
                <a:latin typeface="Courier" pitchFamily="2" charset="0"/>
              </a:rPr>
              <a:t>('/hello/&lt;name&gt;’) </a:t>
            </a:r>
          </a:p>
          <a:p>
            <a:r>
              <a:rPr lang="en-US" dirty="0">
                <a:latin typeface="Courier" pitchFamily="2" charset="0"/>
              </a:rPr>
              <a:t>def </a:t>
            </a:r>
            <a:r>
              <a:rPr lang="en-US" dirty="0" err="1">
                <a:latin typeface="Courier" pitchFamily="2" charset="0"/>
              </a:rPr>
              <a:t>hello_name</a:t>
            </a:r>
            <a:r>
              <a:rPr lang="en-US" dirty="0">
                <a:latin typeface="Courier" pitchFamily="2" charset="0"/>
              </a:rPr>
              <a:t>(name):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>
                <a:latin typeface="Courier" pitchFamily="2" charset="0"/>
              </a:rPr>
              <a:t>return 'Hello %s!' % name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if __name__ == '__main__’: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app.run</a:t>
            </a:r>
            <a:r>
              <a:rPr lang="en-US" dirty="0">
                <a:latin typeface="Courier" pitchFamily="2" charset="0"/>
              </a:rPr>
              <a:t>(debug = True)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CC3D6-6E2C-DF43-94D2-E214ED309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59" y="3835585"/>
            <a:ext cx="3264469" cy="245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1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9CE3-815B-3D40-9DCE-94910C67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Rules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E574-2523-0749-B479-421180E3C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>
            <a:normAutofit/>
          </a:bodyPr>
          <a:lstStyle/>
          <a:p>
            <a:r>
              <a:rPr lang="ko-KR" altLang="en-US" b="0" dirty="0"/>
              <a:t>다음 스크립트에 정의된 </a:t>
            </a:r>
            <a:r>
              <a:rPr lang="en-US" altLang="ko-KR" b="0" dirty="0"/>
              <a:t>rule</a:t>
            </a:r>
            <a:r>
              <a:rPr lang="ko-KR" altLang="en-US" b="0" dirty="0"/>
              <a:t>을 보자</a:t>
            </a:r>
            <a:endParaRPr lang="en-US" altLang="ko-KR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43677-4503-1642-8A73-A44A13088E62}"/>
              </a:ext>
            </a:extLst>
          </p:cNvPr>
          <p:cNvSpPr txBox="1"/>
          <p:nvPr/>
        </p:nvSpPr>
        <p:spPr>
          <a:xfrm>
            <a:off x="666031" y="1854552"/>
            <a:ext cx="6840760" cy="373468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>
                <a:latin typeface="Courier" pitchFamily="2" charset="0"/>
              </a:rPr>
              <a:t>from flask import Flask </a:t>
            </a:r>
          </a:p>
          <a:p>
            <a:r>
              <a:rPr lang="en-US" dirty="0">
                <a:latin typeface="Courier" pitchFamily="2" charset="0"/>
              </a:rPr>
              <a:t>app = Flask(__name__)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app.route</a:t>
            </a:r>
            <a:r>
              <a:rPr lang="en-US" dirty="0">
                <a:latin typeface="Courier" pitchFamily="2" charset="0"/>
              </a:rPr>
              <a:t>('/flask’) </a:t>
            </a:r>
          </a:p>
          <a:p>
            <a:r>
              <a:rPr lang="en-US" dirty="0">
                <a:latin typeface="Courier" pitchFamily="2" charset="0"/>
              </a:rPr>
              <a:t>def </a:t>
            </a:r>
            <a:r>
              <a:rPr lang="en-US" dirty="0" err="1">
                <a:latin typeface="Courier" pitchFamily="2" charset="0"/>
              </a:rPr>
              <a:t>hello_flask</a:t>
            </a:r>
            <a:r>
              <a:rPr lang="en-US" dirty="0">
                <a:latin typeface="Courier" pitchFamily="2" charset="0"/>
              </a:rPr>
              <a:t>():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>
                <a:latin typeface="Courier" pitchFamily="2" charset="0"/>
              </a:rPr>
              <a:t>return 'Hello Flask’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@</a:t>
            </a:r>
            <a:r>
              <a:rPr lang="en-US" dirty="0" err="1">
                <a:latin typeface="Courier" pitchFamily="2" charset="0"/>
              </a:rPr>
              <a:t>app.route</a:t>
            </a:r>
            <a:r>
              <a:rPr lang="en-US" dirty="0">
                <a:latin typeface="Courier" pitchFamily="2" charset="0"/>
              </a:rPr>
              <a:t>('/python/’) </a:t>
            </a:r>
          </a:p>
          <a:p>
            <a:r>
              <a:rPr lang="en-US" dirty="0">
                <a:latin typeface="Courier" pitchFamily="2" charset="0"/>
              </a:rPr>
              <a:t>def </a:t>
            </a:r>
            <a:r>
              <a:rPr lang="en-US" dirty="0" err="1">
                <a:latin typeface="Courier" pitchFamily="2" charset="0"/>
              </a:rPr>
              <a:t>hello_python</a:t>
            </a:r>
            <a:r>
              <a:rPr lang="en-US" dirty="0">
                <a:latin typeface="Courier" pitchFamily="2" charset="0"/>
              </a:rPr>
              <a:t>(): </a:t>
            </a:r>
          </a:p>
          <a:p>
            <a:r>
              <a:rPr lang="en-US" dirty="0">
                <a:latin typeface="Courier" pitchFamily="2" charset="0"/>
              </a:rPr>
              <a:t>return 'Hello Python' </a:t>
            </a: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if __name__ == '__main__’: </a:t>
            </a:r>
          </a:p>
          <a:p>
            <a:r>
              <a:rPr lang="ko-KR" alt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app.run</a:t>
            </a:r>
            <a:r>
              <a:rPr lang="en-US" dirty="0">
                <a:latin typeface="Courier" pitchFamily="2" charset="0"/>
              </a:rPr>
              <a:t>(debug = True)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45DD26-FDCE-6B47-AEB1-6F0F97E5DCCE}"/>
              </a:ext>
            </a:extLst>
          </p:cNvPr>
          <p:cNvSpPr txBox="1">
            <a:spLocks/>
          </p:cNvSpPr>
          <p:nvPr/>
        </p:nvSpPr>
        <p:spPr>
          <a:xfrm>
            <a:off x="337958" y="5598968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Courier" pitchFamily="2" charset="0"/>
              </a:rPr>
              <a:t> ‘…/flask’, ‘…/flask/’, ‘…/python’, ‘…/python/’ ?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99972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E7C9-DD9E-8E49-B106-27BD4692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F5C9-94D7-844E-95E6-2F919497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51216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" pitchFamily="2" charset="0"/>
              </a:rPr>
              <a:t>url_for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b="0" dirty="0"/>
              <a:t> </a:t>
            </a:r>
            <a:r>
              <a:rPr lang="ko-KR" altLang="en-US" b="0" dirty="0"/>
              <a:t>함수는 특정 함수에 대한 </a:t>
            </a:r>
            <a:r>
              <a:rPr lang="en-US" b="0" dirty="0"/>
              <a:t>URL</a:t>
            </a:r>
            <a:r>
              <a:rPr lang="ko-KR" altLang="en-US" b="0" dirty="0"/>
              <a:t>을 동적으로 작성할 수 있다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함수는 함수의 이름을 첫 번째 인수로 받아들이고</a:t>
            </a:r>
            <a:r>
              <a:rPr lang="en-US" altLang="ko-KR" b="0" dirty="0"/>
              <a:t>, </a:t>
            </a:r>
            <a:r>
              <a:rPr lang="ko-KR" altLang="en-US" b="0" dirty="0"/>
              <a:t>각 인수는 </a:t>
            </a:r>
            <a:r>
              <a:rPr lang="en-US" b="0" dirty="0"/>
              <a:t>URL</a:t>
            </a:r>
            <a:r>
              <a:rPr lang="ko-KR" altLang="en-US" b="0" dirty="0"/>
              <a:t>의 변수 부분에 해당하는 하나 이상의 키워드 인수를 받아들인다</a:t>
            </a:r>
            <a:r>
              <a:rPr lang="en-US" altLang="ko-KR" b="0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116F4-05A8-084B-83F1-763265B5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9" y="2715516"/>
            <a:ext cx="5803106" cy="3823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F80AE-1B00-8C49-8D73-A7E8DAA23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03" y="2702707"/>
            <a:ext cx="5254211" cy="25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9AB9-B036-9943-944C-4DE47EF4A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02" y="4031836"/>
            <a:ext cx="5254211" cy="25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496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3696-8019-F945-8639-52D9BEA3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7E426-A710-E746-89A3-07AD47A5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 </a:t>
            </a:r>
            <a:r>
              <a:rPr lang="ko-KR" altLang="en-US" b="0" dirty="0"/>
              <a:t>프로토콜은 </a:t>
            </a:r>
            <a:r>
              <a:rPr lang="en-US" altLang="ko-KR" b="0" dirty="0"/>
              <a:t>WWW</a:t>
            </a:r>
            <a:r>
              <a:rPr lang="ko-KR" altLang="en-US" b="0" dirty="0"/>
              <a:t> 데이터 통신의 기초이다</a:t>
            </a:r>
            <a:r>
              <a:rPr lang="en-US" altLang="ko-KR" b="0" dirty="0"/>
              <a:t>. </a:t>
            </a:r>
            <a:r>
              <a:rPr lang="ko-KR" altLang="en-US" b="0" dirty="0"/>
              <a:t>지정된 </a:t>
            </a:r>
            <a:r>
              <a:rPr lang="en-US" b="0" dirty="0"/>
              <a:t>URL</a:t>
            </a:r>
            <a:r>
              <a:rPr lang="ko-KR" altLang="en-US" b="0" dirty="0"/>
              <a:t>에서 다른 데이터를 검색하는 방법을 이 프로토콜에 정의하고 있다</a:t>
            </a:r>
            <a:r>
              <a:rPr lang="en-US" altLang="ko-KR" b="0" dirty="0"/>
              <a:t>.</a:t>
            </a:r>
          </a:p>
          <a:p>
            <a:r>
              <a:rPr lang="en-US" b="0" dirty="0"/>
              <a:t>http </a:t>
            </a:r>
            <a:r>
              <a:rPr lang="en-US" altLang="ko-KR" b="0" dirty="0"/>
              <a:t>methods</a:t>
            </a:r>
          </a:p>
          <a:p>
            <a:pPr lvl="1"/>
            <a:r>
              <a:rPr lang="en-US" b="0" dirty="0"/>
              <a:t>GET – </a:t>
            </a:r>
            <a:r>
              <a:rPr lang="ko-KR" altLang="en-US" b="0" dirty="0"/>
              <a:t>암호화하지 않고 데이터를 서버로 송신</a:t>
            </a:r>
            <a:endParaRPr lang="en-US" b="0" dirty="0"/>
          </a:p>
          <a:p>
            <a:pPr lvl="1"/>
            <a:r>
              <a:rPr lang="en-US" b="0" dirty="0"/>
              <a:t>HEAD</a:t>
            </a:r>
            <a:r>
              <a:rPr lang="ko-KR" altLang="en-US" b="0" dirty="0"/>
              <a:t>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-US" b="0" dirty="0"/>
              <a:t>GET</a:t>
            </a:r>
            <a:r>
              <a:rPr lang="ko-KR" altLang="en-US" b="0" dirty="0"/>
              <a:t>와 같지만 응답 본문은 없음</a:t>
            </a:r>
            <a:endParaRPr lang="en-US" b="0" dirty="0"/>
          </a:p>
          <a:p>
            <a:pPr lvl="1"/>
            <a:r>
              <a:rPr lang="en-US" b="0" dirty="0"/>
              <a:t>POST</a:t>
            </a:r>
            <a:r>
              <a:rPr lang="ko-KR" altLang="en-US" b="0" dirty="0"/>
              <a:t>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-US" b="0" dirty="0"/>
              <a:t>HTML </a:t>
            </a:r>
            <a:r>
              <a:rPr lang="ko-KR" altLang="en-US" b="0" dirty="0"/>
              <a:t>양식 데이터를 서버로 송신</a:t>
            </a:r>
            <a:r>
              <a:rPr lang="en-US" altLang="ko-KR" b="0" dirty="0"/>
              <a:t>. </a:t>
            </a:r>
            <a:r>
              <a:rPr lang="en-US" b="0" dirty="0"/>
              <a:t>POST </a:t>
            </a:r>
            <a:r>
              <a:rPr lang="ko-KR" altLang="en-US" b="0" dirty="0"/>
              <a:t>방식으로 서버에 수신된 데이터는 </a:t>
            </a:r>
            <a:r>
              <a:rPr lang="ko-KR" altLang="en-US" b="0" dirty="0" err="1"/>
              <a:t>캐시되지</a:t>
            </a:r>
            <a:r>
              <a:rPr lang="ko-KR" altLang="en-US" b="0" dirty="0"/>
              <a:t> 않음</a:t>
            </a:r>
            <a:endParaRPr lang="en-US" b="0" dirty="0"/>
          </a:p>
          <a:p>
            <a:pPr lvl="1"/>
            <a:r>
              <a:rPr lang="en-US" b="0" dirty="0"/>
              <a:t>PUT</a:t>
            </a:r>
            <a:r>
              <a:rPr lang="ko-KR" altLang="en-US" b="0" dirty="0"/>
              <a:t>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-US" altLang="ko-KR" b="0" dirty="0"/>
              <a:t>target</a:t>
            </a:r>
            <a:r>
              <a:rPr lang="ko-KR" altLang="en-US" b="0" dirty="0"/>
              <a:t>리소스의 현재 </a:t>
            </a:r>
            <a:r>
              <a:rPr lang="en-US" altLang="ko-KR" b="0" dirty="0"/>
              <a:t>contents</a:t>
            </a:r>
            <a:r>
              <a:rPr lang="ko-KR" altLang="en-US" b="0" dirty="0" err="1"/>
              <a:t>를</a:t>
            </a:r>
            <a:r>
              <a:rPr lang="ko-KR" altLang="en-US" b="0" dirty="0"/>
              <a:t> </a:t>
            </a:r>
            <a:r>
              <a:rPr lang="ko-KR" altLang="en-US" b="0" dirty="0" err="1"/>
              <a:t>업로드된</a:t>
            </a:r>
            <a:r>
              <a:rPr lang="ko-KR" altLang="en-US" b="0" dirty="0"/>
              <a:t> 것으로 변경</a:t>
            </a:r>
            <a:endParaRPr lang="en-US" b="0" dirty="0"/>
          </a:p>
          <a:p>
            <a:pPr lvl="1"/>
            <a:r>
              <a:rPr lang="en-US" b="0" dirty="0"/>
              <a:t>DELETE</a:t>
            </a:r>
            <a:r>
              <a:rPr lang="ko-KR" altLang="en-US" b="0" dirty="0"/>
              <a:t>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-US" b="0" dirty="0"/>
              <a:t>URL</a:t>
            </a:r>
            <a:r>
              <a:rPr lang="ko-KR" altLang="en-US" b="0" dirty="0"/>
              <a:t>에서 지정한 </a:t>
            </a:r>
            <a:r>
              <a:rPr lang="en-US" altLang="ko-KR" b="0" dirty="0"/>
              <a:t>target</a:t>
            </a:r>
            <a:r>
              <a:rPr lang="ko-KR" altLang="en-US" b="0" dirty="0"/>
              <a:t> 리소스의 현재 </a:t>
            </a:r>
            <a:r>
              <a:rPr lang="en-US" altLang="ko-KR" b="0" dirty="0"/>
              <a:t>contents</a:t>
            </a:r>
            <a:r>
              <a:rPr lang="ko-KR" altLang="en-US" b="0" dirty="0" err="1"/>
              <a:t>를</a:t>
            </a:r>
            <a:r>
              <a:rPr lang="ko-KR" altLang="en-US" b="0" dirty="0"/>
              <a:t> 모두 삭제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5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3696-8019-F945-8639-52D9BEA3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2F3EA-53DD-D348-ABEC-FD06812E5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5" y="1022105"/>
            <a:ext cx="6048281" cy="1830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EA9B1-1453-E04D-B7D8-282DC42CC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" y="3215785"/>
            <a:ext cx="5983627" cy="3514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696CC-A800-8941-8EEC-CAA65A1DDEFC}"/>
              </a:ext>
            </a:extLst>
          </p:cNvPr>
          <p:cNvSpPr txBox="1"/>
          <p:nvPr/>
        </p:nvSpPr>
        <p:spPr>
          <a:xfrm>
            <a:off x="8514903" y="2636912"/>
            <a:ext cx="1872208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6E306-C851-AF44-BC84-14F6B684320F}"/>
              </a:ext>
            </a:extLst>
          </p:cNvPr>
          <p:cNvSpPr txBox="1"/>
          <p:nvPr/>
        </p:nvSpPr>
        <p:spPr>
          <a:xfrm>
            <a:off x="-709022" y="1163554"/>
            <a:ext cx="1418044" cy="40539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Login.html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28FC5-62C8-AF49-AD4C-233168C5EBAE}"/>
              </a:ext>
            </a:extLst>
          </p:cNvPr>
          <p:cNvSpPr txBox="1"/>
          <p:nvPr/>
        </p:nvSpPr>
        <p:spPr>
          <a:xfrm>
            <a:off x="-848986" y="3215785"/>
            <a:ext cx="1558008" cy="40539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test_http.py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D72C60-8627-1D49-9BD9-02B0147AA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28" y="1332281"/>
            <a:ext cx="5138635" cy="2796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CF843-E7EC-4D4A-9845-62A5FF918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60" y="3921568"/>
            <a:ext cx="5161397" cy="28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40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49FC-6CF0-E544-A4A5-0BE9AC5E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9F5D3-72DE-2D41-AD07-EF86526E6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800200"/>
          </a:xfrm>
        </p:spPr>
        <p:txBody>
          <a:bodyPr/>
          <a:lstStyle/>
          <a:p>
            <a:r>
              <a:rPr lang="ko-KR" altLang="en-US" b="0" dirty="0"/>
              <a:t>특정 </a:t>
            </a:r>
            <a:r>
              <a:rPr lang="en-US" b="0" dirty="0"/>
              <a:t>URL</a:t>
            </a:r>
            <a:r>
              <a:rPr lang="ko-KR" altLang="en-US" b="0" dirty="0"/>
              <a:t>에 </a:t>
            </a:r>
            <a:r>
              <a:rPr lang="ko-KR" altLang="en-US" b="0" dirty="0" err="1"/>
              <a:t>바인딩된</a:t>
            </a:r>
            <a:r>
              <a:rPr lang="ko-KR" altLang="en-US" b="0" dirty="0"/>
              <a:t> 함수의 출력을 </a:t>
            </a:r>
            <a:r>
              <a:rPr lang="en-US" b="0" dirty="0"/>
              <a:t>HTML </a:t>
            </a:r>
            <a:r>
              <a:rPr lang="ko-KR" altLang="en-US" b="0" dirty="0"/>
              <a:t>문서로 반환할 수 있다</a:t>
            </a:r>
            <a:r>
              <a:rPr lang="en-US" altLang="ko-KR" b="0" dirty="0"/>
              <a:t>. </a:t>
            </a:r>
            <a:r>
              <a:rPr lang="ko-KR" altLang="en-US" b="0" dirty="0"/>
              <a:t>예를 들어</a:t>
            </a:r>
            <a:r>
              <a:rPr lang="en-US" altLang="ko-KR" b="0" dirty="0"/>
              <a:t>, </a:t>
            </a:r>
            <a:r>
              <a:rPr lang="ko-KR" altLang="en-US" b="0" dirty="0"/>
              <a:t>다음 스크립트에서는 </a:t>
            </a:r>
            <a:r>
              <a:rPr lang="en-US" dirty="0">
                <a:latin typeface="Courier" pitchFamily="2" charset="0"/>
              </a:rPr>
              <a:t>hello()</a:t>
            </a:r>
            <a:r>
              <a:rPr lang="en-US" b="0" dirty="0"/>
              <a:t> </a:t>
            </a:r>
            <a:r>
              <a:rPr lang="ko-KR" altLang="en-US" b="0" dirty="0"/>
              <a:t>함수가 </a:t>
            </a:r>
            <a:r>
              <a:rPr lang="en-US" altLang="ko-KR" dirty="0">
                <a:latin typeface="Courier" pitchFamily="2" charset="0"/>
              </a:rPr>
              <a:t>&lt;</a:t>
            </a:r>
            <a:r>
              <a:rPr lang="en-US" dirty="0">
                <a:latin typeface="Courier" pitchFamily="2" charset="0"/>
              </a:rPr>
              <a:t>h1&gt;</a:t>
            </a:r>
            <a:r>
              <a:rPr lang="en-US" b="0" dirty="0"/>
              <a:t> </a:t>
            </a:r>
            <a:r>
              <a:rPr lang="ko-KR" altLang="en-US" b="0" dirty="0"/>
              <a:t>태그가 부착된 </a:t>
            </a:r>
            <a:r>
              <a:rPr lang="en-US" altLang="ko-KR" dirty="0"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Hello World'</a:t>
            </a:r>
            <a:r>
              <a:rPr lang="ko-KR" altLang="en-US" b="0" dirty="0" err="1"/>
              <a:t>를</a:t>
            </a:r>
            <a:r>
              <a:rPr lang="ko-KR" altLang="en-US" b="0" dirty="0"/>
              <a:t> 렌더링한다</a:t>
            </a:r>
            <a:r>
              <a:rPr lang="en-US" altLang="ko-KR" b="0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E670D-8E9C-F344-9610-6CD1532BB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1" y="3231679"/>
            <a:ext cx="610870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0681D-127D-4F46-96E0-DCC624803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92" y="2852936"/>
            <a:ext cx="5628603" cy="34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59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49FC-6CF0-E544-A4A5-0BE9AC5E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9F5D3-72DE-2D41-AD07-EF86526E6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800200"/>
          </a:xfrm>
        </p:spPr>
        <p:txBody>
          <a:bodyPr/>
          <a:lstStyle/>
          <a:p>
            <a:r>
              <a:rPr lang="en-US" altLang="ko-KR" b="0" dirty="0"/>
              <a:t>Flask</a:t>
            </a:r>
            <a:r>
              <a:rPr lang="ko-KR" altLang="en-US" b="0" dirty="0"/>
              <a:t>는 </a:t>
            </a:r>
            <a:r>
              <a:rPr lang="en-US" dirty="0">
                <a:latin typeface="Courier" pitchFamily="2" charset="0"/>
              </a:rPr>
              <a:t>Jinja2</a:t>
            </a:r>
            <a:r>
              <a:rPr lang="en-US" b="0" dirty="0"/>
              <a:t> </a:t>
            </a:r>
            <a:r>
              <a:rPr lang="ko-KR" altLang="en-US" b="0" dirty="0"/>
              <a:t>템플릿 엔진을 사용 </a:t>
            </a:r>
            <a:endParaRPr lang="en-US" altLang="ko-KR" b="0" dirty="0"/>
          </a:p>
          <a:p>
            <a:r>
              <a:rPr lang="ko-KR" altLang="en-US" b="0" dirty="0"/>
              <a:t>함수에서 </a:t>
            </a:r>
            <a:r>
              <a:rPr lang="en-US" b="0" dirty="0"/>
              <a:t>HTML</a:t>
            </a:r>
            <a:r>
              <a:rPr lang="ko-KR" altLang="en-US" b="0" dirty="0"/>
              <a:t>을 반환하는 대신</a:t>
            </a:r>
            <a:r>
              <a:rPr lang="en-US" altLang="ko-KR" b="0" dirty="0"/>
              <a:t>, </a:t>
            </a:r>
            <a:r>
              <a:rPr lang="en-US" b="0" dirty="0"/>
              <a:t>HTML </a:t>
            </a:r>
            <a:r>
              <a:rPr lang="ko-KR" altLang="en-US" b="0" dirty="0"/>
              <a:t>파일을 </a:t>
            </a:r>
            <a:r>
              <a:rPr lang="en-US" dirty="0" err="1">
                <a:latin typeface="Courier" pitchFamily="2" charset="0"/>
              </a:rPr>
              <a:t>render_template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b="0" dirty="0"/>
              <a:t> </a:t>
            </a:r>
            <a:r>
              <a:rPr lang="ko-KR" altLang="en-US" b="0" dirty="0"/>
              <a:t>함수로 렌더링할 수 있다</a:t>
            </a:r>
            <a:r>
              <a:rPr lang="en-US" altLang="ko-KR" b="0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53AEC7-D41A-7D4A-A5D0-E219D4DEDB91}"/>
              </a:ext>
            </a:extLst>
          </p:cNvPr>
          <p:cNvSpPr/>
          <p:nvPr/>
        </p:nvSpPr>
        <p:spPr>
          <a:xfrm>
            <a:off x="666031" y="3056740"/>
            <a:ext cx="73448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flask </a:t>
            </a:r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" pitchFamily="2" charset="0"/>
              </a:rPr>
              <a:t>Flask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app 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" pitchFamily="2" charset="0"/>
              </a:rPr>
              <a:t>Flask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__name__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6666"/>
                </a:solidFill>
                <a:latin typeface="Courier" pitchFamily="2" charset="0"/>
              </a:rPr>
              <a:t>@</a:t>
            </a:r>
            <a:r>
              <a:rPr lang="en-US" dirty="0" err="1">
                <a:solidFill>
                  <a:srgbClr val="006666"/>
                </a:solidFill>
                <a:latin typeface="Courier" pitchFamily="2" charset="0"/>
              </a:rPr>
              <a:t>app</a:t>
            </a:r>
            <a:r>
              <a:rPr lang="en-US" dirty="0" err="1">
                <a:solidFill>
                  <a:srgbClr val="666600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route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008800"/>
                </a:solidFill>
                <a:latin typeface="Courier" pitchFamily="2" charset="0"/>
              </a:rPr>
              <a:t>'/’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index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():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render_template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(‘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hello</a:t>
            </a:r>
            <a:r>
              <a:rPr lang="en-US" dirty="0" err="1">
                <a:solidFill>
                  <a:srgbClr val="666600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html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’)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__name__ 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8800"/>
                </a:solidFill>
                <a:latin typeface="Courier" pitchFamily="2" charset="0"/>
              </a:rPr>
              <a:t>'__main__’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app</a:t>
            </a:r>
            <a:r>
              <a:rPr lang="en-US" dirty="0" err="1">
                <a:solidFill>
                  <a:srgbClr val="666600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debug 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000088"/>
                </a:solidFill>
                <a:latin typeface="Courier" pitchFamily="2" charset="0"/>
              </a:rPr>
              <a:t>True</a:t>
            </a:r>
            <a:r>
              <a:rPr lang="en-US" dirty="0">
                <a:solidFill>
                  <a:srgbClr val="666600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9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D104-8E04-2A4E-B986-64795D0B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D1D7-7ED9-5F46-B93F-0ACBD4532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Tkinter</a:t>
            </a:r>
            <a:r>
              <a:rPr lang="ko-KR" altLang="en-US" b="0" dirty="0"/>
              <a:t>는 </a:t>
            </a:r>
            <a:r>
              <a:rPr lang="en-US" altLang="ko-KR" b="0" dirty="0"/>
              <a:t>"</a:t>
            </a:r>
            <a:r>
              <a:rPr lang="en-US" b="0" dirty="0" err="1"/>
              <a:t>Tk</a:t>
            </a:r>
            <a:r>
              <a:rPr lang="en-US" b="0" dirty="0"/>
              <a:t> </a:t>
            </a:r>
            <a:r>
              <a:rPr lang="ko-KR" altLang="en-US" b="0" dirty="0"/>
              <a:t>인터페이스</a:t>
            </a:r>
            <a:r>
              <a:rPr lang="en-US" altLang="ko-KR" b="0" dirty="0"/>
              <a:t>"</a:t>
            </a:r>
            <a:r>
              <a:rPr lang="ko-KR" altLang="en-US" b="0" dirty="0"/>
              <a:t>의 약자로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b="0" dirty="0" err="1"/>
              <a:t>Tk</a:t>
            </a:r>
            <a:r>
              <a:rPr lang="ko-KR" altLang="en-US" b="0" dirty="0" err="1"/>
              <a:t>를</a:t>
            </a:r>
            <a:r>
              <a:rPr lang="ko-KR" altLang="en-US" b="0" dirty="0"/>
              <a:t> 위한 </a:t>
            </a:r>
            <a:r>
              <a:rPr lang="ko-KR" altLang="en-US" b="0" dirty="0" err="1"/>
              <a:t>파이썬</a:t>
            </a:r>
            <a:r>
              <a:rPr lang="ko-KR" altLang="en-US" b="0" dirty="0"/>
              <a:t> 인터페이스이다</a:t>
            </a:r>
            <a:r>
              <a:rPr lang="en-US" altLang="ko-KR" b="0" dirty="0"/>
              <a:t>. </a:t>
            </a:r>
          </a:p>
          <a:p>
            <a:r>
              <a:rPr lang="en-US" b="0" dirty="0" err="1"/>
              <a:t>Tk</a:t>
            </a:r>
            <a:r>
              <a:rPr lang="ko-KR" altLang="en-US" b="0" dirty="0"/>
              <a:t>는 </a:t>
            </a:r>
            <a:r>
              <a:rPr lang="en-US" b="0" dirty="0" err="1"/>
              <a:t>Tcl</a:t>
            </a:r>
            <a:r>
              <a:rPr lang="en-US" b="0" dirty="0"/>
              <a:t> </a:t>
            </a:r>
            <a:r>
              <a:rPr lang="ko-KR" altLang="en-US" b="0" dirty="0"/>
              <a:t>스크립트 언어를 위한 </a:t>
            </a:r>
            <a:r>
              <a:rPr lang="en-US" b="0" dirty="0"/>
              <a:t>GUI </a:t>
            </a:r>
            <a:r>
              <a:rPr lang="ko-KR" altLang="en-US" b="0" dirty="0"/>
              <a:t>확장으로 개발되었다</a:t>
            </a:r>
            <a:r>
              <a:rPr lang="en-US" altLang="ko-KR" b="0" dirty="0"/>
              <a:t>.</a:t>
            </a:r>
          </a:p>
          <a:p>
            <a:r>
              <a:rPr lang="en-US" b="0" dirty="0"/>
              <a:t>TK</a:t>
            </a:r>
            <a:r>
              <a:rPr lang="ko-KR" altLang="en-US" b="0" dirty="0"/>
              <a:t>는 다른 </a:t>
            </a:r>
            <a:r>
              <a:rPr lang="ko-KR" altLang="en-US" b="0" dirty="0" err="1"/>
              <a:t>툴킷보다</a:t>
            </a:r>
            <a:r>
              <a:rPr lang="ko-KR" altLang="en-US" b="0" dirty="0"/>
              <a:t> 배우고 사용하기 쉽기 때문에 </a:t>
            </a:r>
            <a:r>
              <a:rPr lang="en-US" altLang="ko-KR" b="0" dirty="0"/>
              <a:t>1990</a:t>
            </a:r>
            <a:r>
              <a:rPr lang="ko-KR" altLang="en-US" b="0" dirty="0"/>
              <a:t>년대에 매우 성공적이었다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Perl, Ada(</a:t>
            </a:r>
            <a:r>
              <a:rPr lang="en-US" b="0" dirty="0"/>
              <a:t>TASH), Python</a:t>
            </a:r>
            <a:r>
              <a:rPr lang="en-US" altLang="ko-KR" b="0" dirty="0"/>
              <a:t>(</a:t>
            </a:r>
            <a:r>
              <a:rPr lang="en-US" b="0" dirty="0" err="1"/>
              <a:t>Tkinter</a:t>
            </a:r>
            <a:r>
              <a:rPr lang="en-US" b="0" dirty="0"/>
              <a:t>), </a:t>
            </a:r>
            <a:r>
              <a:rPr lang="en-US" altLang="ko-KR" b="0" dirty="0"/>
              <a:t>Ruby, Common Lisp</a:t>
            </a:r>
            <a:r>
              <a:rPr lang="ko-KR" altLang="en-US" b="0" dirty="0" err="1"/>
              <a:t>를</a:t>
            </a:r>
            <a:r>
              <a:rPr lang="ko-KR" altLang="en-US" b="0" dirty="0"/>
              <a:t> 포함한 많은 다른 프로그래밍 언어들을 위한 바인딩이 개발되었다</a:t>
            </a:r>
            <a:r>
              <a:rPr lang="en-US" altLang="ko-KR" b="0" dirty="0"/>
              <a:t>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83967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49FC-6CF0-E544-A4A5-0BE9AC5E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9F5D3-72DE-2D41-AD07-EF86526E6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792088"/>
          </a:xfrm>
        </p:spPr>
        <p:txBody>
          <a:bodyPr/>
          <a:lstStyle/>
          <a:p>
            <a:r>
              <a:rPr lang="en-US" b="0" dirty="0"/>
              <a:t>HTML </a:t>
            </a:r>
            <a:r>
              <a:rPr lang="ko-KR" altLang="en-US" b="0" dirty="0"/>
              <a:t>파일은 </a:t>
            </a:r>
            <a:r>
              <a:rPr lang="en-US" altLang="ko-KR" dirty="0">
                <a:latin typeface="Courier" pitchFamily="2" charset="0"/>
              </a:rPr>
              <a:t>templates</a:t>
            </a:r>
            <a:r>
              <a:rPr lang="ko-KR" altLang="en-US" b="0" dirty="0"/>
              <a:t> 폴더에 저장되어 있어야 한다</a:t>
            </a:r>
            <a:r>
              <a:rPr lang="en-US" altLang="ko-KR" b="0" dirty="0"/>
              <a:t>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4D4F43-0456-1B47-91AD-C0538B4ECFF0}"/>
              </a:ext>
            </a:extLst>
          </p:cNvPr>
          <p:cNvSpPr/>
          <p:nvPr/>
        </p:nvSpPr>
        <p:spPr>
          <a:xfrm>
            <a:off x="738040" y="1939017"/>
            <a:ext cx="73448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dirty="0"/>
              <a:t>Application folder</a:t>
            </a:r>
          </a:p>
          <a:p>
            <a:r>
              <a:rPr lang="en-US" altLang="ko-KR" dirty="0"/>
              <a:t>|---</a:t>
            </a:r>
            <a:r>
              <a:rPr lang="ko-KR" altLang="en-US" dirty="0"/>
              <a:t> </a:t>
            </a:r>
            <a:r>
              <a:rPr lang="en-US" dirty="0" err="1"/>
              <a:t>Hello.py</a:t>
            </a:r>
            <a:endParaRPr lang="en-US" dirty="0"/>
          </a:p>
          <a:p>
            <a:r>
              <a:rPr lang="en-US" altLang="ko-KR" dirty="0"/>
              <a:t>|--+</a:t>
            </a:r>
            <a:r>
              <a:rPr lang="ko-KR" altLang="en-US" dirty="0"/>
              <a:t> </a:t>
            </a:r>
            <a:r>
              <a:rPr lang="en-US" dirty="0"/>
              <a:t>templates</a:t>
            </a:r>
          </a:p>
          <a:p>
            <a:r>
              <a:rPr lang="ko-KR" altLang="en-US" dirty="0"/>
              <a:t>       </a:t>
            </a:r>
            <a:r>
              <a:rPr lang="en-US" altLang="ko-KR" dirty="0"/>
              <a:t>|---</a:t>
            </a:r>
            <a:r>
              <a:rPr lang="ko-KR" altLang="en-US" dirty="0"/>
              <a:t> </a:t>
            </a:r>
            <a:r>
              <a:rPr lang="en-US" dirty="0" err="1"/>
              <a:t>hello.html</a:t>
            </a:r>
            <a:endParaRPr lang="en-US" dirty="0"/>
          </a:p>
          <a:p>
            <a:endParaRPr lang="en-US" dirty="0">
              <a:latin typeface="Courier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E8F3FF-A92D-0440-BEC4-58ADA13EE9B4}"/>
              </a:ext>
            </a:extLst>
          </p:cNvPr>
          <p:cNvSpPr txBox="1">
            <a:spLocks/>
          </p:cNvSpPr>
          <p:nvPr/>
        </p:nvSpPr>
        <p:spPr>
          <a:xfrm>
            <a:off x="305991" y="3446044"/>
            <a:ext cx="11449272" cy="2431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SzPct val="125000"/>
              <a:buFont typeface="Wingdings" pitchFamily="2" charset="2"/>
              <a:buChar char="q"/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’</a:t>
            </a:r>
            <a:r>
              <a:rPr lang="en-US" altLang="ko-KR" dirty="0">
                <a:latin typeface="Courier" pitchFamily="2" charset="0"/>
              </a:rPr>
              <a:t>web templating system</a:t>
            </a:r>
            <a:r>
              <a:rPr lang="en-US" altLang="ko-KR" b="0" dirty="0"/>
              <a:t>'</a:t>
            </a:r>
            <a:r>
              <a:rPr lang="ko-KR" altLang="en-US" b="0" dirty="0"/>
              <a:t>이라는 용어는 변수 데이터를 동적으로 삽입할 수 있는 </a:t>
            </a:r>
            <a:r>
              <a:rPr lang="en-US" b="0" dirty="0"/>
              <a:t>HTML </a:t>
            </a:r>
            <a:r>
              <a:rPr lang="ko-KR" altLang="en-US" b="0" dirty="0"/>
              <a:t>스크립트를 설계하는 것을 뜻한다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웹 템플릿 시스템은 템플릿 엔진</a:t>
            </a:r>
            <a:r>
              <a:rPr lang="en-US" altLang="ko-KR" b="0" dirty="0"/>
              <a:t>, </a:t>
            </a:r>
            <a:r>
              <a:rPr lang="ko-KR" altLang="en-US" b="0" dirty="0"/>
              <a:t>데이터 소스와 템플릿 프로세서로 구성되어 있다</a:t>
            </a:r>
            <a:r>
              <a:rPr lang="en-US" altLang="ko-KR" b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79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49FC-6CF0-E544-A4A5-0BE9AC5E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</a:t>
            </a:r>
            <a:r>
              <a:rPr lang="en-US" sz="2800" dirty="0"/>
              <a:t>(cont’d)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FDBC8E-6671-9A4F-BAC4-5D258B422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7" y="1556792"/>
            <a:ext cx="38735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4A91D6-E597-504F-AA7E-BBE06F71D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5" y="3645024"/>
            <a:ext cx="5842000" cy="238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7526BD-8AC5-B843-9C29-87F3EA91E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15" y="2348880"/>
            <a:ext cx="6106148" cy="33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65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4C73-7176-4044-9538-5273933F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5857-3760-2E4B-8E6C-E6CA0A54E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jinja2</a:t>
            </a:r>
            <a:r>
              <a:rPr lang="en-US" b="0" dirty="0"/>
              <a:t> </a:t>
            </a:r>
            <a:r>
              <a:rPr lang="ko-KR" altLang="en-US" b="0" dirty="0"/>
              <a:t>템플릿 엔진은 </a:t>
            </a:r>
            <a:r>
              <a:rPr lang="en-US" b="0" dirty="0"/>
              <a:t>HTML </a:t>
            </a:r>
            <a:r>
              <a:rPr lang="ko-KR" altLang="en-US" b="0" dirty="0"/>
              <a:t>문서에서 </a:t>
            </a:r>
            <a:r>
              <a:rPr lang="en-US" altLang="ko-KR" b="0" dirty="0"/>
              <a:t>html</a:t>
            </a:r>
            <a:r>
              <a:rPr lang="ko-KR" altLang="en-US" b="0" dirty="0"/>
              <a:t>이 아닌 스크립트를 나타내기 위하여 다음과 같은 구분 기호를 사용한다</a:t>
            </a:r>
            <a:r>
              <a:rPr lang="en-US" altLang="ko-KR" b="0" dirty="0"/>
              <a:t>.</a:t>
            </a:r>
          </a:p>
          <a:p>
            <a:pPr lvl="1"/>
            <a:r>
              <a:rPr lang="en-US" b="0" dirty="0"/>
              <a:t>{% ... %} for </a:t>
            </a:r>
            <a:r>
              <a:rPr lang="ko-KR" altLang="en-US" b="0" dirty="0"/>
              <a:t>문장</a:t>
            </a:r>
            <a:endParaRPr lang="en-US" altLang="ko-KR" b="0" dirty="0"/>
          </a:p>
          <a:p>
            <a:pPr lvl="1"/>
            <a:r>
              <a:rPr lang="en-US" altLang="ko-KR" b="0" dirty="0"/>
              <a:t>{</a:t>
            </a:r>
            <a:r>
              <a:rPr lang="en-US" b="0" dirty="0"/>
              <a:t>{ ... }} for </a:t>
            </a:r>
            <a:r>
              <a:rPr lang="ko-KR" altLang="en-US" b="0" dirty="0"/>
              <a:t>템플릿 출력에 인쇄할 식</a:t>
            </a:r>
            <a:endParaRPr lang="en-US" altLang="ko-KR" b="0" dirty="0"/>
          </a:p>
          <a:p>
            <a:pPr lvl="1"/>
            <a:r>
              <a:rPr lang="en-US" b="0" dirty="0"/>
              <a:t>{# ... #} for </a:t>
            </a:r>
            <a:r>
              <a:rPr lang="ko-KR" altLang="en-US" b="0" dirty="0"/>
              <a:t>템플릿 출력에 포함 안되는 </a:t>
            </a:r>
            <a:r>
              <a:rPr lang="en-US" b="0" dirty="0"/>
              <a:t>Comments</a:t>
            </a:r>
          </a:p>
          <a:p>
            <a:pPr lvl="1"/>
            <a:r>
              <a:rPr lang="en-US" b="0" dirty="0"/>
              <a:t># ... ## for </a:t>
            </a:r>
            <a:r>
              <a:rPr lang="ko-KR" altLang="en-US" b="0" dirty="0"/>
              <a:t>문장 </a:t>
            </a:r>
            <a:r>
              <a:rPr lang="en-US" b="0" dirty="0"/>
              <a:t>Line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83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49FC-6CF0-E544-A4A5-0BE9AC5E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</a:t>
            </a:r>
            <a:r>
              <a:rPr lang="en-US" sz="2800" dirty="0"/>
              <a:t>(cont’d)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AAC45-F721-D443-9C96-BF98AE5E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" y="1628800"/>
            <a:ext cx="3972190" cy="2304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99E63-D8EB-D441-BB55-113D22715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8" y="4077071"/>
            <a:ext cx="4838424" cy="2040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DD193C-4F01-9345-9B53-0757A591C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93" y="1916832"/>
            <a:ext cx="6750299" cy="3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423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B5B4-2C1A-5846-BB8B-643D05C0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E602-7AC4-CF43-A381-5FB189FF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웹 애플리케이션은 종종 </a:t>
            </a:r>
            <a:r>
              <a:rPr lang="en-US" altLang="ko-KR" dirty="0" err="1"/>
              <a:t>javascript</a:t>
            </a:r>
            <a:r>
              <a:rPr lang="ko-KR" altLang="en-US" b="0" dirty="0"/>
              <a:t> 파일이나 웹 페이지 표시를 지원하는 </a:t>
            </a:r>
            <a:r>
              <a:rPr lang="en-US" dirty="0"/>
              <a:t>CSS</a:t>
            </a:r>
            <a:r>
              <a:rPr lang="en-US" b="0" dirty="0"/>
              <a:t> </a:t>
            </a:r>
            <a:r>
              <a:rPr lang="ko-KR" altLang="en-US" b="0" dirty="0"/>
              <a:t>파일과 같은 정적 파일을 필요로 한다</a:t>
            </a:r>
            <a:r>
              <a:rPr lang="en-US" altLang="ko-KR" b="0" dirty="0"/>
              <a:t>. </a:t>
            </a:r>
            <a:r>
              <a:rPr lang="ko-KR" altLang="en-US" b="0" dirty="0"/>
              <a:t>일반적으로 웹 서버는 사용자를 위해 정적 파일을 제공할 수 있도록 구성되지만</a:t>
            </a:r>
            <a:r>
              <a:rPr lang="en-US" altLang="ko-KR" b="0" dirty="0"/>
              <a:t>, </a:t>
            </a:r>
            <a:r>
              <a:rPr lang="ko-KR" altLang="en-US" b="0" dirty="0"/>
              <a:t>개발 중에 정적 파일은 패키지 또는 모듈 옆에 있는 </a:t>
            </a:r>
            <a:r>
              <a:rPr lang="en-US" altLang="ko-KR" b="0" dirty="0"/>
              <a:t>static</a:t>
            </a:r>
            <a:r>
              <a:rPr lang="ko-KR" altLang="en-US" b="0" dirty="0"/>
              <a:t> 폴더에서 제공되며</a:t>
            </a:r>
            <a:r>
              <a:rPr lang="en-US" altLang="ko-KR" b="0" dirty="0"/>
              <a:t>,</a:t>
            </a:r>
            <a:r>
              <a:rPr lang="ko-KR" altLang="en-US" b="0" dirty="0"/>
              <a:t> 응용 프로그램의 </a:t>
            </a:r>
            <a:r>
              <a:rPr lang="en-US" altLang="ko-KR" i="1" dirty="0">
                <a:latin typeface="Courier" pitchFamily="2" charset="0"/>
              </a:rPr>
              <a:t>/</a:t>
            </a:r>
            <a:r>
              <a:rPr lang="en-US" i="1" dirty="0">
                <a:latin typeface="Courier" pitchFamily="2" charset="0"/>
              </a:rPr>
              <a:t>static</a:t>
            </a:r>
            <a:r>
              <a:rPr lang="ko-KR" altLang="en-US" i="1" dirty="0">
                <a:latin typeface="Courier" pitchFamily="2" charset="0"/>
              </a:rPr>
              <a:t> </a:t>
            </a:r>
            <a:r>
              <a:rPr lang="ko-KR" altLang="en-US" b="0" dirty="0">
                <a:latin typeface="Courier" pitchFamily="2" charset="0"/>
              </a:rPr>
              <a:t>폴더를</a:t>
            </a:r>
            <a:r>
              <a:rPr lang="ko-KR" altLang="en-US" b="0" dirty="0"/>
              <a:t> 사용할 수도 있다</a:t>
            </a:r>
            <a:r>
              <a:rPr lang="en-US" altLang="ko-KR" b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7003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49FC-6CF0-E544-A4A5-0BE9AC5E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 </a:t>
            </a:r>
            <a:r>
              <a:rPr lang="en-US" sz="2800" dirty="0"/>
              <a:t>(cont’d)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3C41C2-2FB7-034C-B8B6-5EC4FDDB8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2650"/>
            <a:ext cx="30988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C565DD-0F5A-7D47-8E35-A946889AE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" y="3545107"/>
            <a:ext cx="5003800" cy="212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E1F309-45B2-5E4D-AE00-37CC66607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7285478" cy="2257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0CA027-9CE1-9D4F-94B8-280A04B2E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43" y="1950368"/>
            <a:ext cx="5051185" cy="2748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E49193-7DE7-3548-B2A1-E09674A3B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43" y="4202276"/>
            <a:ext cx="5071490" cy="27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89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7DBD-0D60-9040-A705-E1EA5CA6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68F8A-B18F-CB4B-9F8C-41895ECF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클라이언트 웹 페이지의 데이터는 글로벌 요청 개체로 서버로 전송된다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요청 데이터를 처리하려면 된 </a:t>
            </a:r>
            <a:r>
              <a:rPr lang="en-US" altLang="ko-KR" b="0" dirty="0"/>
              <a:t>Flask</a:t>
            </a:r>
            <a:r>
              <a:rPr lang="ko-KR" altLang="en-US" b="0" dirty="0"/>
              <a:t>에서 가져와야 합니다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요청 개체의 중요한 특성은 아래와 같다</a:t>
            </a:r>
            <a:r>
              <a:rPr lang="en-US" altLang="ko-KR" b="0" dirty="0"/>
              <a:t>.</a:t>
            </a:r>
          </a:p>
          <a:p>
            <a:pPr lvl="1"/>
            <a:r>
              <a:rPr lang="en-US" dirty="0"/>
              <a:t>Form</a:t>
            </a:r>
            <a:r>
              <a:rPr lang="en-US" b="0" dirty="0"/>
              <a:t> − form</a:t>
            </a:r>
            <a:r>
              <a:rPr lang="ko-KR" altLang="en-US" b="0" dirty="0"/>
              <a:t> 매개 변수의 키와 키에 해당 값을 포함하는 </a:t>
            </a:r>
            <a:r>
              <a:rPr lang="en-US" altLang="ko-KR" b="0" dirty="0" err="1"/>
              <a:t>dict</a:t>
            </a:r>
            <a:r>
              <a:rPr lang="ko-KR" altLang="en-US" b="0" dirty="0"/>
              <a:t> 타입 객체</a:t>
            </a:r>
            <a:endParaRPr lang="en-US" b="0" dirty="0"/>
          </a:p>
          <a:p>
            <a:pPr lvl="1"/>
            <a:r>
              <a:rPr lang="en-US" dirty="0" err="1"/>
              <a:t>args</a:t>
            </a:r>
            <a:r>
              <a:rPr lang="en-US" b="0" dirty="0"/>
              <a:t> − </a:t>
            </a:r>
            <a:r>
              <a:rPr lang="ko-KR" altLang="en-US" b="0" dirty="0"/>
              <a:t>물음표</a:t>
            </a:r>
            <a:r>
              <a:rPr lang="en-US" altLang="ko-KR" b="0" dirty="0"/>
              <a:t>(?) </a:t>
            </a:r>
            <a:r>
              <a:rPr lang="ko-KR" altLang="en-US" b="0" dirty="0"/>
              <a:t>뒤에 </a:t>
            </a:r>
            <a:r>
              <a:rPr lang="en-US" b="0" dirty="0"/>
              <a:t>URL</a:t>
            </a:r>
            <a:r>
              <a:rPr lang="ko-KR" altLang="en-US" b="0" dirty="0"/>
              <a:t>의 일부인 쿼리 문자열의 내용을 구문 분석</a:t>
            </a:r>
            <a:endParaRPr lang="en-US" b="0" dirty="0"/>
          </a:p>
          <a:p>
            <a:pPr lvl="1"/>
            <a:r>
              <a:rPr lang="en-US" dirty="0"/>
              <a:t>Cookies</a:t>
            </a:r>
            <a:r>
              <a:rPr lang="en-US" b="0" dirty="0"/>
              <a:t> − </a:t>
            </a:r>
            <a:r>
              <a:rPr lang="ko-KR" altLang="en-US" b="0" dirty="0"/>
              <a:t>이름과 값을 갖는 </a:t>
            </a:r>
            <a:r>
              <a:rPr lang="en-US" altLang="ko-KR" b="0" dirty="0" err="1"/>
              <a:t>dict</a:t>
            </a:r>
            <a:r>
              <a:rPr lang="ko-KR" altLang="en-US" b="0" dirty="0"/>
              <a:t> 타입 객체 </a:t>
            </a:r>
            <a:endParaRPr lang="en-US" altLang="ko-KR" b="0" dirty="0"/>
          </a:p>
          <a:p>
            <a:pPr lvl="1"/>
            <a:r>
              <a:rPr lang="en-US" dirty="0"/>
              <a:t>files</a:t>
            </a:r>
            <a:r>
              <a:rPr lang="en-US" b="0" dirty="0"/>
              <a:t> − </a:t>
            </a:r>
            <a:r>
              <a:rPr lang="ko-KR" altLang="en-US" b="0" dirty="0" err="1"/>
              <a:t>업로드된</a:t>
            </a:r>
            <a:r>
              <a:rPr lang="ko-KR" altLang="en-US" b="0" dirty="0"/>
              <a:t> 파일과 관련된 데이터</a:t>
            </a:r>
            <a:endParaRPr lang="en-US" b="0" dirty="0"/>
          </a:p>
          <a:p>
            <a:pPr lvl="1"/>
            <a:r>
              <a:rPr lang="en-US" dirty="0"/>
              <a:t>method</a:t>
            </a:r>
            <a:r>
              <a:rPr lang="en-US" b="0" dirty="0"/>
              <a:t> − </a:t>
            </a:r>
            <a:r>
              <a:rPr lang="ko-KR" altLang="en-US" b="0" dirty="0"/>
              <a:t>현재 요청된 </a:t>
            </a:r>
            <a:r>
              <a:rPr lang="en-US" b="0" dirty="0"/>
              <a:t>method.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416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FD0-588F-9549-B944-0902E1F5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Sending Form Data to 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5DAA-5DDF-3741-B0AC-20BAE28DC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152128"/>
          </a:xfrm>
        </p:spPr>
        <p:txBody>
          <a:bodyPr/>
          <a:lstStyle/>
          <a:p>
            <a:r>
              <a:rPr lang="ko-KR" altLang="en-US" b="0" dirty="0" err="1"/>
              <a:t>트리거된</a:t>
            </a:r>
            <a:r>
              <a:rPr lang="ko-KR" altLang="en-US" b="0" dirty="0"/>
              <a:t> 함수에 의해 수신된 </a:t>
            </a:r>
            <a:r>
              <a:rPr lang="en-US" altLang="ko-KR" dirty="0"/>
              <a:t>Form</a:t>
            </a:r>
            <a:r>
              <a:rPr lang="ko-KR" altLang="en-US" b="0" dirty="0"/>
              <a:t> 데이터는 </a:t>
            </a:r>
            <a:r>
              <a:rPr lang="en-US" altLang="ko-KR" b="0" dirty="0" err="1"/>
              <a:t>dict</a:t>
            </a:r>
            <a:r>
              <a:rPr lang="en-US" altLang="ko-KR" b="0" dirty="0"/>
              <a:t> type</a:t>
            </a:r>
            <a:r>
              <a:rPr lang="ko-KR" altLang="en-US" b="0" dirty="0"/>
              <a:t> 객체로 데이터를 수집하고 템플릿으로 전달하여 해당 웹 페이지에 렌더링할 수 있다</a:t>
            </a:r>
            <a:r>
              <a:rPr lang="en-US" altLang="ko-KR" b="0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A0322-A2E2-0848-8B67-77A63D75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8" y="3015019"/>
            <a:ext cx="5952745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B74A3-3304-954A-9935-D9626EBCC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89" y="3000064"/>
            <a:ext cx="4992557" cy="25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97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FD0-588F-9549-B944-0902E1F5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Sending Form Data to Template </a:t>
            </a:r>
            <a:r>
              <a:rPr lang="en-US" sz="2800" b="0" dirty="0">
                <a:effectLst/>
              </a:rPr>
              <a:t>(cont’d)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2F236-4103-6D4C-9475-A90DBC80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9" y="1916832"/>
            <a:ext cx="5680585" cy="3141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C0DD25-7C76-5941-A041-AF73CB631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71" y="1124743"/>
            <a:ext cx="5706592" cy="3336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0A30E-C642-D045-A9B9-33D97D184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71" y="3861048"/>
            <a:ext cx="5714270" cy="3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26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7FDF-AA02-B442-91EC-BF97E98A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21F0-E05A-F24A-A63C-E04ADC287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방문자 경험과 사이트 통계를 위해 고객의 사용과 그 관련 데이터를 기억하고 추적하기 위하여 </a:t>
            </a:r>
            <a:r>
              <a:rPr lang="en-US" altLang="ko-KR" b="0" dirty="0"/>
              <a:t>cookie</a:t>
            </a:r>
            <a:r>
              <a:rPr lang="ko-KR" altLang="en-US" b="0" dirty="0" err="1"/>
              <a:t>를</a:t>
            </a:r>
            <a:r>
              <a:rPr lang="ko-KR" altLang="en-US" b="0" dirty="0"/>
              <a:t> 텍스트 파일 형태로 클라이언트의 컴퓨터에 저장한다</a:t>
            </a:r>
            <a:r>
              <a:rPr lang="en-US" altLang="ko-KR" b="0" dirty="0"/>
              <a:t>. </a:t>
            </a:r>
          </a:p>
          <a:p>
            <a:r>
              <a:rPr lang="en-US" altLang="ko-KR" dirty="0"/>
              <a:t>Request object</a:t>
            </a:r>
            <a:r>
              <a:rPr lang="ko-KR" altLang="en-US" b="0" dirty="0"/>
              <a:t>는 </a:t>
            </a:r>
            <a:r>
              <a:rPr lang="en-US" altLang="ko-KR" b="0" dirty="0"/>
              <a:t>cookie</a:t>
            </a:r>
            <a:r>
              <a:rPr lang="ko-KR" altLang="en-US" b="0" dirty="0"/>
              <a:t>의 속성을 포함하고 있다</a:t>
            </a:r>
            <a:r>
              <a:rPr lang="en-US" altLang="ko-KR" b="0" dirty="0"/>
              <a:t>. </a:t>
            </a:r>
            <a:r>
              <a:rPr lang="ko-KR" altLang="en-US" b="0" dirty="0"/>
              <a:t>클라이언트가 전송한 모든 </a:t>
            </a:r>
            <a:r>
              <a:rPr lang="en-US" altLang="ko-KR" b="0" dirty="0"/>
              <a:t>cookie</a:t>
            </a:r>
            <a:r>
              <a:rPr lang="ko-KR" altLang="en-US" b="0" dirty="0"/>
              <a:t>의 변수와 해당 값은 </a:t>
            </a:r>
            <a:r>
              <a:rPr lang="en-US" altLang="ko-KR" b="0" dirty="0" err="1"/>
              <a:t>dict</a:t>
            </a:r>
            <a:r>
              <a:rPr lang="en-US" altLang="ko-KR" b="0" dirty="0"/>
              <a:t> type</a:t>
            </a:r>
            <a:r>
              <a:rPr lang="ko-KR" altLang="en-US" b="0" dirty="0"/>
              <a:t> 객체이다</a:t>
            </a:r>
            <a:r>
              <a:rPr lang="en-US" altLang="ko-KR" b="0" dirty="0"/>
              <a:t>. cookie</a:t>
            </a:r>
            <a:r>
              <a:rPr lang="ko-KR" altLang="en-US" b="0" dirty="0"/>
              <a:t>에는 사이트의 만료 시간</a:t>
            </a:r>
            <a:r>
              <a:rPr lang="en-US" altLang="ko-KR" b="0" dirty="0"/>
              <a:t>, </a:t>
            </a:r>
            <a:r>
              <a:rPr lang="ko-KR" altLang="en-US" b="0" dirty="0"/>
              <a:t>경로 및 도메인 이름도 저장한다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Flask</a:t>
            </a:r>
            <a:r>
              <a:rPr lang="ko-KR" altLang="en-US" b="0" dirty="0"/>
              <a:t>에서는 </a:t>
            </a:r>
            <a:r>
              <a:rPr lang="en-US" altLang="ko-KR" b="0" dirty="0"/>
              <a:t>cookie</a:t>
            </a:r>
            <a:r>
              <a:rPr lang="ko-KR" altLang="en-US" b="0" dirty="0" err="1"/>
              <a:t>를</a:t>
            </a:r>
            <a:r>
              <a:rPr lang="ko-KR" altLang="en-US" b="0" dirty="0"/>
              <a:t> </a:t>
            </a:r>
            <a:r>
              <a:rPr lang="en-US" altLang="ko-KR" b="0" dirty="0"/>
              <a:t>request object</a:t>
            </a:r>
            <a:r>
              <a:rPr lang="ko-KR" altLang="en-US" b="0" dirty="0"/>
              <a:t>로 설정한다</a:t>
            </a:r>
            <a:r>
              <a:rPr lang="en-US" altLang="ko-KR" b="0" dirty="0"/>
              <a:t>. </a:t>
            </a:r>
            <a:r>
              <a:rPr lang="en-US" dirty="0" err="1">
                <a:latin typeface="Courier" pitchFamily="2" charset="0"/>
              </a:rPr>
              <a:t>make_response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b="0" dirty="0"/>
              <a:t> </a:t>
            </a:r>
            <a:r>
              <a:rPr lang="ko-KR" altLang="en-US" b="0" dirty="0"/>
              <a:t>함수를 사용하여 뷰 함수의 반환 값에서 </a:t>
            </a:r>
            <a:r>
              <a:rPr lang="en-US" altLang="ko-KR" b="0" dirty="0"/>
              <a:t>request object</a:t>
            </a:r>
            <a:r>
              <a:rPr lang="ko-KR" altLang="en-US" b="0" dirty="0" err="1"/>
              <a:t>를</a:t>
            </a:r>
            <a:r>
              <a:rPr lang="ko-KR" altLang="en-US" b="0" dirty="0"/>
              <a:t> 가져온다</a:t>
            </a:r>
            <a:r>
              <a:rPr lang="en-US" altLang="ko-KR" b="0" dirty="0"/>
              <a:t>. </a:t>
            </a:r>
            <a:r>
              <a:rPr lang="ko-KR" altLang="en-US" b="0" dirty="0"/>
              <a:t>그런 다음 </a:t>
            </a:r>
            <a:r>
              <a:rPr lang="en-US" altLang="ko-KR" b="0" dirty="0"/>
              <a:t>request object</a:t>
            </a:r>
            <a:r>
              <a:rPr lang="ko-KR" altLang="en-US" b="0" dirty="0"/>
              <a:t>의 </a:t>
            </a:r>
            <a:r>
              <a:rPr lang="en-US" dirty="0" err="1">
                <a:latin typeface="Courier" pitchFamily="2" charset="0"/>
              </a:rPr>
              <a:t>set_cookie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b="0" dirty="0"/>
              <a:t>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사용하여 </a:t>
            </a:r>
            <a:r>
              <a:rPr lang="en-US" altLang="ko-KR" b="0" dirty="0"/>
              <a:t>cookie</a:t>
            </a:r>
            <a:r>
              <a:rPr lang="ko-KR" altLang="en-US" b="0" dirty="0" err="1"/>
              <a:t>를</a:t>
            </a:r>
            <a:r>
              <a:rPr lang="ko-KR" altLang="en-US" b="0" dirty="0"/>
              <a:t> 저장한다</a:t>
            </a:r>
            <a:r>
              <a:rPr lang="en-US" altLang="ko-KR" b="0" dirty="0"/>
              <a:t>.</a:t>
            </a:r>
          </a:p>
          <a:p>
            <a:r>
              <a:rPr lang="en-US" dirty="0" err="1">
                <a:latin typeface="Courier" pitchFamily="2" charset="0"/>
              </a:rPr>
              <a:t>request.cookies</a:t>
            </a:r>
            <a:r>
              <a:rPr lang="en-US" b="0" dirty="0"/>
              <a:t> </a:t>
            </a:r>
            <a:r>
              <a:rPr lang="ko-KR" altLang="en-US" b="0" dirty="0"/>
              <a:t>속성의 </a:t>
            </a:r>
            <a:r>
              <a:rPr lang="en-US" dirty="0">
                <a:latin typeface="Courier" pitchFamily="2" charset="0"/>
              </a:rPr>
              <a:t>get()</a:t>
            </a:r>
            <a:r>
              <a:rPr lang="en-US" b="0" dirty="0"/>
              <a:t> </a:t>
            </a:r>
            <a:r>
              <a:rPr lang="ko-KR" altLang="en-US" b="0" dirty="0"/>
              <a:t>메서드로 </a:t>
            </a:r>
            <a:r>
              <a:rPr lang="en-US" altLang="ko-KR" b="0" dirty="0"/>
              <a:t>cookie</a:t>
            </a:r>
            <a:r>
              <a:rPr lang="ko-KR" altLang="en-US" b="0" dirty="0" err="1"/>
              <a:t>를</a:t>
            </a:r>
            <a:r>
              <a:rPr lang="ko-KR" altLang="en-US" b="0" dirty="0"/>
              <a:t> 쉽게 읽을 수 있다</a:t>
            </a:r>
            <a:r>
              <a:rPr lang="en-US" altLang="ko-KR" b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6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er.02">
      <a:majorFont>
        <a:latin typeface="Trebuchet MS"/>
        <a:ea typeface="나눔바른고딕"/>
        <a:cs typeface=""/>
      </a:majorFont>
      <a:minorFont>
        <a:latin typeface="Trebuchet MS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sz="28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3386</TotalTime>
  <Words>6438</Words>
  <Application>Microsoft Macintosh PowerPoint</Application>
  <PresentationFormat>Custom</PresentationFormat>
  <Paragraphs>790</Paragraphs>
  <Slides>151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9" baseType="lpstr">
      <vt:lpstr>맑은 고딕</vt:lpstr>
      <vt:lpstr>나눔바른고딕</vt:lpstr>
      <vt:lpstr>Arial</vt:lpstr>
      <vt:lpstr>Courier</vt:lpstr>
      <vt:lpstr>Courier New</vt:lpstr>
      <vt:lpstr>Trebuchet MS</vt:lpstr>
      <vt:lpstr>Wingdings</vt:lpstr>
      <vt:lpstr>Office 테마</vt:lpstr>
      <vt:lpstr>User Interface 프로그래밍</vt:lpstr>
      <vt:lpstr>학습 목차</vt:lpstr>
      <vt:lpstr>Part IV – 10장  GUI Programming</vt:lpstr>
      <vt:lpstr>User Interfaces</vt:lpstr>
      <vt:lpstr>User Interfaces</vt:lpstr>
      <vt:lpstr>User Interfaces (cont’d)</vt:lpstr>
      <vt:lpstr>Part IV – 11장  Tkinter – the Python interface for Tk</vt:lpstr>
      <vt:lpstr>PowerPoint Presentation</vt:lpstr>
      <vt:lpstr>개요</vt:lpstr>
      <vt:lpstr>개요 (cont’d)</vt:lpstr>
      <vt:lpstr>개요 (cont’d)</vt:lpstr>
      <vt:lpstr>개요 (cont’d)</vt:lpstr>
      <vt:lpstr>Labels</vt:lpstr>
      <vt:lpstr>Labels (cont’d) </vt:lpstr>
      <vt:lpstr>Labels (cont’d) </vt:lpstr>
      <vt:lpstr>Labels (cont’d) </vt:lpstr>
      <vt:lpstr>Labels (cont’d) </vt:lpstr>
      <vt:lpstr>Labels (cont’d) </vt:lpstr>
      <vt:lpstr>Labels (cont’d) </vt:lpstr>
      <vt:lpstr>Message widget</vt:lpstr>
      <vt:lpstr>Message widget (cont’d) </vt:lpstr>
      <vt:lpstr>Buttons</vt:lpstr>
      <vt:lpstr>Bottons (cont’d) </vt:lpstr>
      <vt:lpstr>Variable Classes</vt:lpstr>
      <vt:lpstr>Radio Buttons</vt:lpstr>
      <vt:lpstr>Radio Buttons (cont’d)</vt:lpstr>
      <vt:lpstr>Radio Buttons (cont’d)</vt:lpstr>
      <vt:lpstr>Radio Buttons (cont’d)</vt:lpstr>
      <vt:lpstr>Checkboxes</vt:lpstr>
      <vt:lpstr>Checkboxes (cont’d)</vt:lpstr>
      <vt:lpstr>Checkboxes (cont’d)</vt:lpstr>
      <vt:lpstr>Entry Widgets</vt:lpstr>
      <vt:lpstr>Entry Widgets (cont’d)</vt:lpstr>
      <vt:lpstr>Entry Widgets (cont’d)</vt:lpstr>
      <vt:lpstr>Entry Widgets (cont’d)</vt:lpstr>
      <vt:lpstr>Entry Widgets (cont’d)</vt:lpstr>
      <vt:lpstr>Canvas Widgets</vt:lpstr>
      <vt:lpstr>Canvas Widgets (cont’d)</vt:lpstr>
      <vt:lpstr>Canvas Widgets (cont’d)</vt:lpstr>
      <vt:lpstr>Canvas Widgets (cont’d)</vt:lpstr>
      <vt:lpstr>Canvas Widgets (cont’d)</vt:lpstr>
      <vt:lpstr>Canvas Widgets (cont’d)</vt:lpstr>
      <vt:lpstr>Canvas Widgets (cont’d)</vt:lpstr>
      <vt:lpstr>Canvas Widgets (cont’d)</vt:lpstr>
      <vt:lpstr>Canvas Widgets (cont’d)</vt:lpstr>
      <vt:lpstr>Canvas Widgets (cont’d)</vt:lpstr>
      <vt:lpstr>Canvas Widgets (cont’d)</vt:lpstr>
      <vt:lpstr>Sliders</vt:lpstr>
      <vt:lpstr>Sliders (cont’d)</vt:lpstr>
      <vt:lpstr>Sliders (cont’d)</vt:lpstr>
      <vt:lpstr>Sliders (cont’d)</vt:lpstr>
      <vt:lpstr>Text Widget</vt:lpstr>
      <vt:lpstr>Text Widget (cont’d)</vt:lpstr>
      <vt:lpstr>Text Widget (cont’d)</vt:lpstr>
      <vt:lpstr>Text Widget (cont’d)</vt:lpstr>
      <vt:lpstr>Dialogs </vt:lpstr>
      <vt:lpstr>Dialogs (cont’d)</vt:lpstr>
      <vt:lpstr>Dialogs (cont’d)</vt:lpstr>
      <vt:lpstr>Dialogs (cont’d)</vt:lpstr>
      <vt:lpstr>Layout Management</vt:lpstr>
      <vt:lpstr>Layout Management (cont’d)</vt:lpstr>
      <vt:lpstr>Layout Management (cont’d)</vt:lpstr>
      <vt:lpstr>Layout Management (cont’d)</vt:lpstr>
      <vt:lpstr>Layout Management (cont’d)</vt:lpstr>
      <vt:lpstr>Layout Management (cont’d)</vt:lpstr>
      <vt:lpstr>Layout Management (cont’d)</vt:lpstr>
      <vt:lpstr>Menu</vt:lpstr>
      <vt:lpstr>Menu (cont’d)</vt:lpstr>
      <vt:lpstr>Events and Binds</vt:lpstr>
      <vt:lpstr>Events and Binds (cont’d)</vt:lpstr>
      <vt:lpstr>Events and Binds (cont’d)</vt:lpstr>
      <vt:lpstr>Part IV – 11장  Web Programming with Flask</vt:lpstr>
      <vt:lpstr>PowerPoint Presentation</vt:lpstr>
      <vt:lpstr>개요</vt:lpstr>
      <vt:lpstr>개요 (cont’d)</vt:lpstr>
      <vt:lpstr>환경</vt:lpstr>
      <vt:lpstr>Application</vt:lpstr>
      <vt:lpstr>Application (cont’d)</vt:lpstr>
      <vt:lpstr>Application (cont’d)</vt:lpstr>
      <vt:lpstr>Application – Debug mode</vt:lpstr>
      <vt:lpstr>Routing</vt:lpstr>
      <vt:lpstr>Routing (cont’d)</vt:lpstr>
      <vt:lpstr>Variable Rules</vt:lpstr>
      <vt:lpstr>Variable Rules (cont’d)</vt:lpstr>
      <vt:lpstr>URL Building</vt:lpstr>
      <vt:lpstr>HTTP Methods</vt:lpstr>
      <vt:lpstr>HTTP Methods (cont’d)</vt:lpstr>
      <vt:lpstr>Templates</vt:lpstr>
      <vt:lpstr>Templates (cont’d)</vt:lpstr>
      <vt:lpstr>Templates (cont’d)</vt:lpstr>
      <vt:lpstr>Templates (cont’d)</vt:lpstr>
      <vt:lpstr>Templates (cont’d)</vt:lpstr>
      <vt:lpstr>Templates (cont’d)</vt:lpstr>
      <vt:lpstr>Static Files</vt:lpstr>
      <vt:lpstr>Static Files (cont’d)</vt:lpstr>
      <vt:lpstr>Request Object</vt:lpstr>
      <vt:lpstr>Sending Form Data to Template</vt:lpstr>
      <vt:lpstr>Sending Form Data to Template (cont’d)</vt:lpstr>
      <vt:lpstr>Cookies</vt:lpstr>
      <vt:lpstr>Cookies (cont’d)</vt:lpstr>
      <vt:lpstr>Cookies (cont’d)</vt:lpstr>
      <vt:lpstr>Sessions</vt:lpstr>
      <vt:lpstr>Sessions (cont’d)</vt:lpstr>
      <vt:lpstr>Sessions (cont’d)</vt:lpstr>
      <vt:lpstr>Redirect &amp; Errors</vt:lpstr>
      <vt:lpstr>Redirect &amp; Errors (cont’d)</vt:lpstr>
      <vt:lpstr>Redirect &amp; Errors (cont’d)</vt:lpstr>
      <vt:lpstr>Message Flashing</vt:lpstr>
      <vt:lpstr>Message Flashing (cont’d)</vt:lpstr>
      <vt:lpstr>Message Flashing (cont’d)</vt:lpstr>
      <vt:lpstr>Message Flashing (cont’d)</vt:lpstr>
      <vt:lpstr>File Uploading</vt:lpstr>
      <vt:lpstr>File Uploading (cont’d)</vt:lpstr>
      <vt:lpstr>File Uploading (cont’d)</vt:lpstr>
      <vt:lpstr>Extensions</vt:lpstr>
      <vt:lpstr>Extensions (cont’d)</vt:lpstr>
      <vt:lpstr>WTForms</vt:lpstr>
      <vt:lpstr>WTForms (cont’d)</vt:lpstr>
      <vt:lpstr>WTForms (cont’d)</vt:lpstr>
      <vt:lpstr>WTForms (cont’d)</vt:lpstr>
      <vt:lpstr>SQLite</vt:lpstr>
      <vt:lpstr>SQLite (cont’d)</vt:lpstr>
      <vt:lpstr>SQLite (cont’d)</vt:lpstr>
      <vt:lpstr>SQLite (cont’d)</vt:lpstr>
      <vt:lpstr>SQLite (cont’d)</vt:lpstr>
      <vt:lpstr>SQLite (cont’d)</vt:lpstr>
      <vt:lpstr>SQLite (cont’d)</vt:lpstr>
      <vt:lpstr>SQLAlchemy</vt:lpstr>
      <vt:lpstr>SQLAlchemy (cont’d)</vt:lpstr>
      <vt:lpstr>SQLAlchemy (cont’d)</vt:lpstr>
      <vt:lpstr>SQLAlchemy (cont’d)</vt:lpstr>
      <vt:lpstr>SQLAlchemy (cont’d)</vt:lpstr>
      <vt:lpstr>SQLAlchemy (cont’d)</vt:lpstr>
      <vt:lpstr>SQLAlchemy (cont’d)</vt:lpstr>
      <vt:lpstr>SQLAlchemy (cont’d)</vt:lpstr>
      <vt:lpstr>Deployment - Review on Web Application Components</vt:lpstr>
      <vt:lpstr>Deployment - Review on Web Application Components (cont’d)</vt:lpstr>
      <vt:lpstr>Deployment - WSGI vs CGI</vt:lpstr>
      <vt:lpstr>Deployments - WSGI</vt:lpstr>
      <vt:lpstr>Deployments – Externally Visible Server</vt:lpstr>
      <vt:lpstr>Deployments – Deployment</vt:lpstr>
      <vt:lpstr>Deployments – mod_wsgi</vt:lpstr>
      <vt:lpstr>Deployments – Installing mod_wsgi</vt:lpstr>
      <vt:lpstr>Deployments – Creating .wsgi 파일</vt:lpstr>
      <vt:lpstr>Deployments – Configuration Apache</vt:lpstr>
      <vt:lpstr>Deployments – Standard WSGI containers</vt:lpstr>
      <vt:lpstr>FastCGI</vt:lpstr>
      <vt:lpstr>FastCGI - WSGI vs FCGI</vt:lpstr>
      <vt:lpstr>FastCGI - Configuring FastCGI</vt:lpstr>
      <vt:lpstr>FastCGI - Configuring Apache</vt:lpstr>
      <vt:lpstr>FastCGI - Configuring lighttpd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Lee Yoon Joon</cp:lastModifiedBy>
  <cp:revision>218</cp:revision>
  <dcterms:created xsi:type="dcterms:W3CDTF">2020-07-06T05:52:29Z</dcterms:created>
  <dcterms:modified xsi:type="dcterms:W3CDTF">2022-07-08T06:01:37Z</dcterms:modified>
</cp:coreProperties>
</file>